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9" r:id="rId3"/>
    <p:sldId id="270" r:id="rId4"/>
    <p:sldId id="257" r:id="rId5"/>
    <p:sldId id="258" r:id="rId6"/>
    <p:sldId id="261" r:id="rId7"/>
    <p:sldId id="260" r:id="rId8"/>
    <p:sldId id="271" r:id="rId9"/>
    <p:sldId id="262" r:id="rId10"/>
    <p:sldId id="263" r:id="rId11"/>
    <p:sldId id="265" r:id="rId12"/>
    <p:sldId id="299" r:id="rId13"/>
    <p:sldId id="266" r:id="rId14"/>
    <p:sldId id="264" r:id="rId15"/>
    <p:sldId id="278" r:id="rId16"/>
    <p:sldId id="281" r:id="rId17"/>
    <p:sldId id="279" r:id="rId18"/>
    <p:sldId id="280" r:id="rId19"/>
    <p:sldId id="282" r:id="rId20"/>
    <p:sldId id="300" r:id="rId21"/>
    <p:sldId id="284" r:id="rId22"/>
    <p:sldId id="285" r:id="rId23"/>
    <p:sldId id="272" r:id="rId24"/>
    <p:sldId id="291" r:id="rId25"/>
    <p:sldId id="293" r:id="rId26"/>
    <p:sldId id="295" r:id="rId27"/>
    <p:sldId id="273" r:id="rId28"/>
    <p:sldId id="296" r:id="rId29"/>
    <p:sldId id="27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 Chon" initials="JC" lastIdx="1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4BC"/>
    <a:srgbClr val="4355BD"/>
    <a:srgbClr val="465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4709" autoAdjust="0"/>
  </p:normalViewPr>
  <p:slideViewPr>
    <p:cSldViewPr>
      <p:cViewPr varScale="1">
        <p:scale>
          <a:sx n="85" d="100"/>
          <a:sy n="85" d="100"/>
        </p:scale>
        <p:origin x="108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243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s\!My%20IndustryMedia\Operation\Survey\2014\2013&amp;2014&#49444;&#47928;&#51312;&#49324;_140603_Cha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s\!My%20IndustryMedia\Marketing\Articles\&#49828;&#47560;&#53944;&#47084;&#45789;%20&#49457;&#44284;&#48516;&#49437;\2014\Data%20Set%20for%20Smart%20Learning%20Performance%20Analysis%202014_v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2406805792632564"/>
          <c:w val="1"/>
          <c:h val="0.82109795716094924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64D-444B-B0BC-29DE8A7BB1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64D-444B-B0BC-29DE8A7BB1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64D-444B-B0BC-29DE8A7BB10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64D-444B-B0BC-29DE8A7BB10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64D-444B-B0BC-29DE8A7BB10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64D-444B-B0BC-29DE8A7BB10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64D-444B-B0BC-29DE8A7BB105}"/>
              </c:ext>
            </c:extLst>
          </c:dPt>
          <c:dPt>
            <c:idx val="7"/>
            <c:bubble3D val="0"/>
            <c:explosion val="1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64D-444B-B0BC-29DE8A7BB105}"/>
              </c:ext>
            </c:extLst>
          </c:dPt>
          <c:dLbls>
            <c:dLbl>
              <c:idx val="0"/>
              <c:layout>
                <c:manualLayout>
                  <c:x val="-6.7428863757384525E-3"/>
                  <c:y val="-8.614514507429534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/>
                      <a:t>집</a:t>
                    </a:r>
                  </a:p>
                  <a:p>
                    <a:fld id="{792E995E-5D68-4FB9-85F3-386481F16F7F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64D-444B-B0BC-29DE8A7BB105}"/>
                </c:ext>
              </c:extLst>
            </c:dLbl>
            <c:dLbl>
              <c:idx val="1"/>
              <c:layout>
                <c:manualLayout>
                  <c:x val="4.1961528293858099E-3"/>
                  <c:y val="3.5297224426306797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/>
                      <a:t>회사</a:t>
                    </a:r>
                    <a:br>
                      <a:rPr lang="ko-KR" altLang="en-US" dirty="0"/>
                    </a:br>
                    <a:r>
                      <a:rPr lang="en-US" altLang="ko-KR" sz="1050" b="0" dirty="0"/>
                      <a:t>(</a:t>
                    </a:r>
                    <a:r>
                      <a:rPr lang="ko-KR" altLang="en-US" sz="1050" b="0" dirty="0"/>
                      <a:t>업무시간 외</a:t>
                    </a:r>
                    <a:r>
                      <a:rPr lang="en-US" altLang="ko-KR" sz="1050" b="0" dirty="0"/>
                      <a:t>)</a:t>
                    </a:r>
                    <a:endParaRPr lang="ko-KR" altLang="en-US" b="0" dirty="0"/>
                  </a:p>
                  <a:p>
                    <a:fld id="{768C7471-75B5-4401-B154-536AAB304C3E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64D-444B-B0BC-29DE8A7BB105}"/>
                </c:ext>
              </c:extLst>
            </c:dLbl>
            <c:dLbl>
              <c:idx val="2"/>
              <c:layout>
                <c:manualLayout>
                  <c:x val="-2.4542590882642473E-2"/>
                  <c:y val="2.5926243258915967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/>
                      <a:t>회사 </a:t>
                    </a:r>
                    <a:fld id="{752CDC13-DC4B-4F78-815D-D54555AB9A4A}" type="VALUE">
                      <a:rPr lang="en-US" altLang="ko-KR" smtClean="0"/>
                      <a:pPr/>
                      <a:t>[값]</a:t>
                    </a:fld>
                    <a:endParaRPr lang="ko-KR" alt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64D-444B-B0BC-29DE8A7BB105}"/>
                </c:ext>
              </c:extLst>
            </c:dLbl>
            <c:dLbl>
              <c:idx val="3"/>
              <c:layout>
                <c:manualLayout>
                  <c:x val="-7.7099936533102889E-2"/>
                  <c:y val="-3.8457447094726795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/>
                      <a:t>카페 등</a:t>
                    </a:r>
                  </a:p>
                  <a:p>
                    <a:fld id="{503A8F13-E08D-4DDE-8B3B-7B34DB8698EA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64D-444B-B0BC-29DE8A7BB105}"/>
                </c:ext>
              </c:extLst>
            </c:dLbl>
            <c:dLbl>
              <c:idx val="4"/>
              <c:layout>
                <c:manualLayout>
                  <c:x val="6.7199649166238357E-2"/>
                  <c:y val="5.1479965181672444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/>
                      <a:t>지하철</a:t>
                    </a:r>
                  </a:p>
                  <a:p>
                    <a:fld id="{E1697899-A667-4241-A3E3-49536D7AA4E8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64D-444B-B0BC-29DE8A7BB105}"/>
                </c:ext>
              </c:extLst>
            </c:dLbl>
            <c:dLbl>
              <c:idx val="5"/>
              <c:layout>
                <c:manualLayout>
                  <c:x val="-4.618116833265843E-2"/>
                  <c:y val="-9.5603047886789985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/>
                      <a:t>버스</a:t>
                    </a:r>
                  </a:p>
                  <a:p>
                    <a:fld id="{E825A6B8-9959-4218-9C9C-1261E0BA2CD4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64D-444B-B0BC-29DE8A7BB105}"/>
                </c:ext>
              </c:extLst>
            </c:dLbl>
            <c:dLbl>
              <c:idx val="6"/>
              <c:layout>
                <c:manualLayout>
                  <c:x val="-6.7578016109139747E-3"/>
                  <c:y val="-2.7275598321004946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/>
                      <a:t>도보</a:t>
                    </a:r>
                  </a:p>
                  <a:p>
                    <a:fld id="{3B9C2AD5-B4F2-40EF-8367-BF505FA161F7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64D-444B-B0BC-29DE8A7BB105}"/>
                </c:ext>
              </c:extLst>
            </c:dLbl>
            <c:dLbl>
              <c:idx val="7"/>
              <c:layout>
                <c:manualLayout>
                  <c:x val="-0.10224428000731017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/>
                      <a:t>이동 중</a:t>
                    </a:r>
                  </a:p>
                  <a:p>
                    <a:fld id="{C571B5FF-50CC-4B04-92E2-9AF9F59CD82A}" type="VALUE">
                      <a:rPr lang="en-US" altLang="ko-KR"/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D64D-444B-B0BC-29DE8A7BB10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Aggregation!$I$54:$I$60</c:f>
              <c:strCache>
                <c:ptCount val="7"/>
                <c:pt idx="0">
                  <c:v>집</c:v>
                </c:pt>
                <c:pt idx="1">
                  <c:v>회사 - 업무 시간 이외</c:v>
                </c:pt>
                <c:pt idx="2">
                  <c:v>회사 - 업무 중</c:v>
                </c:pt>
                <c:pt idx="3">
                  <c:v>카페/식당 및 기타</c:v>
                </c:pt>
                <c:pt idx="4">
                  <c:v>이동 중 - 지하철</c:v>
                </c:pt>
                <c:pt idx="5">
                  <c:v>이동 중 - 버스</c:v>
                </c:pt>
                <c:pt idx="6">
                  <c:v>이동 중 - 도보</c:v>
                </c:pt>
              </c:strCache>
            </c:strRef>
          </c:cat>
          <c:val>
            <c:numRef>
              <c:f>Aggregation!$J$54:$J$60</c:f>
              <c:numCache>
                <c:formatCode>0.0%</c:formatCode>
                <c:ptCount val="7"/>
                <c:pt idx="0">
                  <c:v>0.39470517448856801</c:v>
                </c:pt>
                <c:pt idx="1">
                  <c:v>0.21460088247091857</c:v>
                </c:pt>
                <c:pt idx="2">
                  <c:v>5.2146008824709184E-2</c:v>
                </c:pt>
                <c:pt idx="3">
                  <c:v>4.6530284797432812E-2</c:v>
                </c:pt>
                <c:pt idx="4">
                  <c:v>0.18852787805856397</c:v>
                </c:pt>
                <c:pt idx="5">
                  <c:v>8.7043722422783798E-2</c:v>
                </c:pt>
                <c:pt idx="6">
                  <c:v>1.6446048937023665E-2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64D-444B-B0BC-29DE8A7BB105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plitType val="cust"/>
        <c:custSplit>
          <c:secondPiePt val="3"/>
          <c:secondPiePt val="4"/>
          <c:secondPiePt val="5"/>
          <c:secondPiePt val="6"/>
        </c:custSplit>
        <c:secondPieSize val="85"/>
        <c:serLines>
          <c:spPr>
            <a:ln w="9525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58709734496888"/>
          <c:y val="8.2965542425815636E-2"/>
          <c:w val="0.87411294075207191"/>
          <c:h val="0.70679060950714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최종결과!$Y$341:$AE$341</c:f>
              <c:strCache>
                <c:ptCount val="7"/>
                <c:pt idx="0">
                  <c:v>월</c:v>
                </c:pt>
                <c:pt idx="1">
                  <c:v>화</c:v>
                </c:pt>
                <c:pt idx="2">
                  <c:v>수</c:v>
                </c:pt>
                <c:pt idx="3">
                  <c:v>목</c:v>
                </c:pt>
                <c:pt idx="4">
                  <c:v>금</c:v>
                </c:pt>
                <c:pt idx="5">
                  <c:v>토</c:v>
                </c:pt>
                <c:pt idx="6">
                  <c:v>일</c:v>
                </c:pt>
              </c:strCache>
            </c:strRef>
          </c:cat>
          <c:val>
            <c:numRef>
              <c:f>최종결과!$Y$342:$AE$342</c:f>
              <c:numCache>
                <c:formatCode>#,##0</c:formatCode>
                <c:ptCount val="7"/>
                <c:pt idx="0">
                  <c:v>134190.59833333333</c:v>
                </c:pt>
                <c:pt idx="1">
                  <c:v>139921.77416666667</c:v>
                </c:pt>
                <c:pt idx="2">
                  <c:v>134380.59472222222</c:v>
                </c:pt>
                <c:pt idx="3">
                  <c:v>132414.09388888889</c:v>
                </c:pt>
                <c:pt idx="4">
                  <c:v>116828.85388888889</c:v>
                </c:pt>
                <c:pt idx="5">
                  <c:v>81395.476666666669</c:v>
                </c:pt>
                <c:pt idx="6">
                  <c:v>85569.834722222222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A-45DC-89B9-1D00F5A0C61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97794048"/>
        <c:axId val="85380480"/>
      </c:barChart>
      <c:catAx>
        <c:axId val="9779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85380480"/>
        <c:crosses val="autoZero"/>
        <c:auto val="1"/>
        <c:lblAlgn val="ctr"/>
        <c:lblOffset val="100"/>
        <c:noMultiLvlLbl val="0"/>
      </c:catAx>
      <c:valAx>
        <c:axId val="85380480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/>
                  <a:t>총 학습시간</a:t>
                </a:r>
              </a:p>
            </c:rich>
          </c:tx>
          <c:layout>
            <c:manualLayout>
              <c:xMode val="edge"/>
              <c:yMode val="edge"/>
              <c:x val="3.1168759623729395E-2"/>
              <c:y val="0.215851545299972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#,##0" sourceLinked="1"/>
        <c:majorTickMark val="none"/>
        <c:minorTickMark val="none"/>
        <c:tickLblPos val="nextTo"/>
        <c:crossAx val="97794048"/>
        <c:crosses val="autoZero"/>
        <c:crossBetween val="between"/>
        <c:majorUnit val="50000"/>
        <c:dispUnits>
          <c:builtInUnit val="tenThousands"/>
          <c:dispUnitsLbl>
            <c:layout>
              <c:manualLayout>
                <c:xMode val="edge"/>
                <c:yMode val="edge"/>
                <c:x val="3.1168763032634179E-2"/>
                <c:y val="5.5652739431128084E-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(</a:t>
                  </a:r>
                  <a:r>
                    <a:rPr lang="ko-KR"/>
                    <a:t>만 시간</a:t>
                  </a:r>
                  <a:r>
                    <a:rPr lang="en-US"/>
                    <a:t>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880636604774531E-2"/>
          <c:y val="0.14814814814814814"/>
          <c:w val="0.83377541998231652"/>
          <c:h val="0.8148148148148147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795-4CCF-99B0-78AAE3429C1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795-4CCF-99B0-78AAE3429C1B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795-4CCF-99B0-78AAE3429C1B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795-4CCF-99B0-78AAE3429C1B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795-4CCF-99B0-78AAE3429C1B}"/>
              </c:ext>
            </c:extLst>
          </c:dPt>
          <c:dLbls>
            <c:dLbl>
              <c:idx val="0"/>
              <c:layout>
                <c:manualLayout>
                  <c:x val="-1.7584035895306827E-2"/>
                  <c:y val="3.5133668850901252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17720881790398"/>
                      <c:h val="0.353720428844943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795-4CCF-99B0-78AAE3429C1B}"/>
                </c:ext>
              </c:extLst>
            </c:dLbl>
            <c:dLbl>
              <c:idx val="1"/>
              <c:layout>
                <c:manualLayout>
                  <c:x val="-0.16823058037104982"/>
                  <c:y val="-8.83087457448740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95-4CCF-99B0-78AAE3429C1B}"/>
                </c:ext>
              </c:extLst>
            </c:dLbl>
            <c:dLbl>
              <c:idx val="2"/>
              <c:layout>
                <c:manualLayout>
                  <c:x val="0.17559996890367252"/>
                  <c:y val="-6.6930101231499506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95-4CCF-99B0-78AAE3429C1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95-4CCF-99B0-78AAE3429C1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795-4CCF-99B0-78AAE3429C1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Aggregation!$F$171:$F$175</c:f>
              <c:strCache>
                <c:ptCount val="5"/>
                <c:pt idx="0">
                  <c:v>매우 높음</c:v>
                </c:pt>
                <c:pt idx="1">
                  <c:v>높음</c:v>
                </c:pt>
                <c:pt idx="2">
                  <c:v>보통</c:v>
                </c:pt>
                <c:pt idx="3">
                  <c:v>낮음</c:v>
                </c:pt>
                <c:pt idx="4">
                  <c:v>매우 낮음</c:v>
                </c:pt>
              </c:strCache>
            </c:strRef>
          </c:cat>
          <c:val>
            <c:numRef>
              <c:f>Aggregation!$G$171:$G$175</c:f>
              <c:numCache>
                <c:formatCode>0%</c:formatCode>
                <c:ptCount val="5"/>
                <c:pt idx="0">
                  <c:v>8.516336368505624E-2</c:v>
                </c:pt>
                <c:pt idx="1">
                  <c:v>0.43224424209962509</c:v>
                </c:pt>
                <c:pt idx="2">
                  <c:v>0.4327798607391537</c:v>
                </c:pt>
                <c:pt idx="3">
                  <c:v>4.1778253883235139E-2</c:v>
                </c:pt>
                <c:pt idx="4">
                  <c:v>8.0342795929298338E-3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795-4CCF-99B0-78AAE3429C1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880636604774531E-2"/>
          <c:y val="0.14814814814814814"/>
          <c:w val="0.83377541998231652"/>
          <c:h val="0.8148148148148147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1FD-4C50-8CD6-6E561AAD86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1FD-4C50-8CD6-6E561AAD86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1FD-4C50-8CD6-6E561AAD86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1FD-4C50-8CD6-6E561AAD864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1FD-4C50-8CD6-6E561AAD864A}"/>
              </c:ext>
            </c:extLst>
          </c:dPt>
          <c:dLbls>
            <c:dLbl>
              <c:idx val="0"/>
              <c:layout>
                <c:manualLayout>
                  <c:x val="2.9959161259268297E-3"/>
                  <c:y val="2.0870491597813404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68048964586021"/>
                      <c:h val="0.289176460380050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1FD-4C50-8CD6-6E561AAD864A}"/>
                </c:ext>
              </c:extLst>
            </c:dLbl>
            <c:dLbl>
              <c:idx val="1"/>
              <c:layout>
                <c:manualLayout>
                  <c:x val="-0.19148804197342587"/>
                  <c:y val="-1.44784666853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FD-4C50-8CD6-6E561AAD864A}"/>
                </c:ext>
              </c:extLst>
            </c:dLbl>
            <c:dLbl>
              <c:idx val="2"/>
              <c:layout>
                <c:manualLayout>
                  <c:x val="0.17493889626783421"/>
                  <c:y val="-0.12973737743798391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FD-4C50-8CD6-6E561AAD864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FD-4C50-8CD6-6E561AAD864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FD-4C50-8CD6-6E561AAD864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Aggregation!$F$98:$F$102</c:f>
              <c:strCache>
                <c:ptCount val="5"/>
                <c:pt idx="0">
                  <c:v>매우 높음</c:v>
                </c:pt>
                <c:pt idx="1">
                  <c:v>높음</c:v>
                </c:pt>
                <c:pt idx="2">
                  <c:v>보통</c:v>
                </c:pt>
                <c:pt idx="3">
                  <c:v>낮음</c:v>
                </c:pt>
                <c:pt idx="4">
                  <c:v>매우 낮음</c:v>
                </c:pt>
              </c:strCache>
            </c:strRef>
          </c:cat>
          <c:val>
            <c:numRef>
              <c:f>Aggregation!$G$98:$G$102</c:f>
              <c:numCache>
                <c:formatCode>0%</c:formatCode>
                <c:ptCount val="5"/>
                <c:pt idx="0">
                  <c:v>6.0524906266738079E-2</c:v>
                </c:pt>
                <c:pt idx="1">
                  <c:v>0.41189073379753616</c:v>
                </c:pt>
                <c:pt idx="2">
                  <c:v>0.47027316550615961</c:v>
                </c:pt>
                <c:pt idx="3">
                  <c:v>4.0171397964649171E-2</c:v>
                </c:pt>
                <c:pt idx="4">
                  <c:v>1.7139796464916979E-2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FD-4C50-8CD6-6E561AAD864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F301D-BCCB-4D0D-8324-E50CBA3002F5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F2E83-4677-499F-89AF-7A02C812B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0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8D7C2-F68E-4F8F-9913-1C7D5A459AF6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68447-FF80-4F8B-BA70-BCE6879DB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94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68447-FF80-4F8B-BA70-BCE6879DBA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9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" b="23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2192000" cy="6926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6000">
                <a:schemeClr val="bg1"/>
              </a:gs>
              <a:gs pos="71000">
                <a:schemeClr val="bg1">
                  <a:alpha val="70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 userDrawn="1"/>
        </p:nvSpPr>
        <p:spPr>
          <a:xfrm>
            <a:off x="479376" y="326014"/>
            <a:ext cx="216024" cy="36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 userDrawn="1"/>
        </p:nvSpPr>
        <p:spPr>
          <a:xfrm>
            <a:off x="479376" y="391323"/>
            <a:ext cx="216024" cy="36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 userDrawn="1"/>
        </p:nvSpPr>
        <p:spPr>
          <a:xfrm>
            <a:off x="479376" y="460059"/>
            <a:ext cx="216024" cy="36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524000" y="1122363"/>
            <a:ext cx="9144000" cy="226198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89B92FB-8CDC-4E49-A4EC-58ABA662B8E6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27" y="200535"/>
            <a:ext cx="2255520" cy="41757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5877272"/>
            <a:ext cx="12192000" cy="980728"/>
          </a:xfrm>
          <a:prstGeom prst="rect">
            <a:avLst/>
          </a:prstGeom>
          <a:gradFill>
            <a:gsLst>
              <a:gs pos="0">
                <a:schemeClr val="tx1"/>
              </a:gs>
              <a:gs pos="36000">
                <a:schemeClr val="tx1">
                  <a:alpha val="75000"/>
                </a:schemeClr>
              </a:gs>
              <a:gs pos="7100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9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838200" y="1001949"/>
            <a:ext cx="10515600" cy="1989263"/>
          </a:xfrm>
        </p:spPr>
        <p:txBody>
          <a:bodyPr>
            <a:spAutoFit/>
          </a:bodyPr>
          <a:lstStyle>
            <a:lvl1pPr>
              <a:lnSpc>
                <a:spcPct val="130000"/>
              </a:lnSpc>
              <a:spcAft>
                <a:spcPts val="0"/>
              </a:spcAft>
              <a:defRPr/>
            </a:lvl1pPr>
            <a:lvl2pPr>
              <a:lnSpc>
                <a:spcPct val="130000"/>
              </a:lnSpc>
              <a:spcAft>
                <a:spcPts val="0"/>
              </a:spcAft>
              <a:defRPr/>
            </a:lvl2pPr>
            <a:lvl3pPr>
              <a:lnSpc>
                <a:spcPct val="130000"/>
              </a:lnSpc>
              <a:spcAft>
                <a:spcPts val="0"/>
              </a:spcAft>
              <a:defRPr/>
            </a:lvl3pPr>
            <a:lvl4pPr>
              <a:lnSpc>
                <a:spcPct val="130000"/>
              </a:lnSpc>
              <a:spcAft>
                <a:spcPts val="0"/>
              </a:spcAft>
              <a:defRPr/>
            </a:lvl4pPr>
            <a:lvl5pPr>
              <a:lnSpc>
                <a:spcPct val="13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176B366-5719-4124-9689-82CD8DFF3C04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592" y="276235"/>
            <a:ext cx="272445" cy="272445"/>
          </a:xfrm>
          <a:prstGeom prst="rect">
            <a:avLst/>
          </a:prstGeom>
        </p:spPr>
      </p:pic>
      <p:sp>
        <p:nvSpPr>
          <p:cNvPr id="16" name="Rectangle 15">
            <a:hlinkClick r:id="rId3" action="ppaction://hlinksldjump"/>
          </p:cNvPr>
          <p:cNvSpPr/>
          <p:nvPr userDrawn="1"/>
        </p:nvSpPr>
        <p:spPr>
          <a:xfrm>
            <a:off x="343237" y="188640"/>
            <a:ext cx="424171" cy="45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2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A267-3DC7-4407-9B46-468067B9543E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1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9C66-DBD1-4293-8625-1705F592E1D0}" type="datetime1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404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9DA71-E4C7-458F-B377-24AA848DD711}" type="datetime1">
              <a:rPr lang="en-US" smtClean="0"/>
              <a:t>1/17/2017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04CE-4F3B-4349-9BB5-F596AA32911A}" type="datetime1">
              <a:rPr lang="en-US" smtClean="0"/>
              <a:t>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>
            <a:hlinkClick r:id="rId2" action="ppaction://hlinksldjump"/>
          </p:cNvPr>
          <p:cNvSpPr/>
          <p:nvPr userDrawn="1"/>
        </p:nvSpPr>
        <p:spPr>
          <a:xfrm>
            <a:off x="343237" y="188640"/>
            <a:ext cx="424171" cy="451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592" y="276235"/>
            <a:ext cx="272445" cy="27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FFBD-A845-43EC-A347-C2BC10DF03E5}" type="datetime1">
              <a:rPr lang="en-US" smtClean="0"/>
              <a:t>1/17/2017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8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77934-043B-4494-8FD4-635800CC681C}" type="datetime1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6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C8C0-9DE8-43AE-A1DD-FE58DF1B454D}" type="datetime1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6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6937F-C11E-4F9B-9FFF-FB7AB7F4B785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91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688E-D1A8-47D0-9C67-1E5920D5E27A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5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365126"/>
            <a:ext cx="10515600" cy="451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001949"/>
            <a:ext cx="10515600" cy="5175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838200" y="63617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</a:lstStyle>
          <a:p>
            <a:fld id="{09F4D4AC-F754-4D99-BC90-9D3CF2C43849}" type="datetime1">
              <a:rPr lang="en-US" smtClean="0"/>
              <a:t>1/17/2017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4038600" y="636178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617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</a:lstStyle>
          <a:p>
            <a:fld id="{3F58371B-FBC8-480C-A9C5-C52E1CDDB9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0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 baseline="0">
          <a:solidFill>
            <a:schemeClr val="tx1">
              <a:lumMod val="50000"/>
              <a:lumOff val="50000"/>
            </a:schemeClr>
          </a:solidFill>
          <a:latin typeface="Calibri" panose="020F0502020204030204" pitchFamily="34" charset="0"/>
          <a:ea typeface="맑은 고딕" panose="020B0503020000020004" pitchFamily="50" charset="-127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 baseline="0">
          <a:solidFill>
            <a:schemeClr val="tx1"/>
          </a:solidFill>
          <a:latin typeface="Calibri" panose="020F0502020204030204" pitchFamily="34" charset="0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Calibri" panose="020F0502020204030204" pitchFamily="34" charset="0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Calibri" panose="020F0502020204030204" pitchFamily="34" charset="0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Calibri" panose="020F0502020204030204" pitchFamily="34" charset="0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slide" Target="slide27.xml"/><Relationship Id="rId4" Type="http://schemas.openxmlformats.org/officeDocument/2006/relationships/slide" Target="slide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slide" Target="slide3.xml"/><Relationship Id="rId4" Type="http://schemas.openxmlformats.org/officeDocument/2006/relationships/slide" Target="slide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slide" Target="slide3.xml"/><Relationship Id="rId4" Type="http://schemas.openxmlformats.org/officeDocument/2006/relationships/slide" Target="slide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slide" Target="slide3.xml"/><Relationship Id="rId4" Type="http://schemas.openxmlformats.org/officeDocument/2006/relationships/slide" Target="sl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Human Campus Proposal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V1.4</a:t>
            </a:r>
          </a:p>
        </p:txBody>
      </p:sp>
    </p:spTree>
    <p:extLst>
      <p:ext uri="{BB962C8B-B14F-4D97-AF65-F5344CB8AC3E}">
        <p14:creationId xmlns:p14="http://schemas.microsoft.com/office/powerpoint/2010/main" val="2883917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" b="23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61788"/>
            <a:ext cx="2743200" cy="365125"/>
          </a:xfrm>
        </p:spPr>
        <p:txBody>
          <a:bodyPr/>
          <a:lstStyle/>
          <a:p>
            <a:fld id="{3F58371B-FBC8-480C-A9C5-C52E1CDDB9D0}" type="slidenum">
              <a:rPr lang="en-US" smtClean="0"/>
              <a:t>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5360" y="476672"/>
            <a:ext cx="1152128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ko-KR" altLang="en-US" sz="2000" b="1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스마트러닝이란</a:t>
            </a:r>
            <a:r>
              <a:rPr lang="en-US" altLang="ko-KR" sz="2000" b="1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?</a:t>
            </a:r>
            <a:endParaRPr lang="en-US" altLang="ko-KR" b="1" dirty="0">
              <a:solidFill>
                <a:schemeClr val="bg1"/>
              </a:solidFill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  <a:p>
            <a:pPr>
              <a:spcAft>
                <a:spcPts val="1200"/>
              </a:spcAft>
            </a:pPr>
            <a:r>
              <a:rPr lang="ko-KR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스마트 기기와 </a:t>
            </a:r>
            <a:r>
              <a:rPr lang="ko-KR" altLang="en-US" sz="1600" dirty="0" err="1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소셜</a:t>
            </a:r>
            <a:r>
              <a:rPr lang="ko-KR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 미디어를 활용하여 학습자들이 자기주도적으로  형식학습과 무형식학습을 융합하는 상시 </a:t>
            </a:r>
            <a:br>
              <a:rPr lang="en-US" altLang="ko-KR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</a:br>
            <a:r>
              <a:rPr lang="ko-KR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학습체계를 말하며</a:t>
            </a:r>
            <a:r>
              <a:rPr lang="en-US" altLang="ko-KR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학습 중에 발생하는 </a:t>
            </a:r>
            <a:r>
              <a:rPr lang="ko-KR" altLang="en-US" sz="1600" dirty="0" err="1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빅</a:t>
            </a:r>
            <a:r>
              <a:rPr lang="en-US" altLang="ko-KR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-</a:t>
            </a:r>
            <a:r>
              <a:rPr lang="ko-KR" altLang="en-US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데이터를 활용하여 학습성과를 관리하는 특징이 있다</a:t>
            </a:r>
            <a:r>
              <a:rPr lang="en-US" altLang="ko-KR" sz="160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ko-KR" altLang="en-US" sz="105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송영수</a:t>
            </a:r>
            <a:r>
              <a:rPr lang="en-US" altLang="ko-KR" sz="105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·</a:t>
            </a:r>
            <a:r>
              <a:rPr lang="ko-KR" altLang="en-US" sz="105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이찬 편저</a:t>
            </a:r>
            <a:r>
              <a:rPr lang="en-US" altLang="ko-KR" sz="105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, The Smart Learning, </a:t>
            </a:r>
            <a:r>
              <a:rPr lang="ko-KR" altLang="en-US" sz="105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박영사</a:t>
            </a:r>
            <a:r>
              <a:rPr lang="en-US" altLang="ko-KR" sz="1050" dirty="0">
                <a:solidFill>
                  <a:schemeClr val="bg1"/>
                </a:solidFill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, p.22</a:t>
            </a:r>
            <a:endParaRPr lang="ko-KR" altLang="en-US" sz="1100" dirty="0">
              <a:solidFill>
                <a:schemeClr val="bg1"/>
              </a:solidFill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517232"/>
            <a:ext cx="12192000" cy="1340768"/>
          </a:xfrm>
          <a:prstGeom prst="rect">
            <a:avLst/>
          </a:prstGeom>
          <a:gradFill>
            <a:gsLst>
              <a:gs pos="0">
                <a:schemeClr val="tx1"/>
              </a:gs>
              <a:gs pos="36000">
                <a:schemeClr val="tx1">
                  <a:alpha val="75000"/>
                </a:schemeClr>
              </a:gs>
              <a:gs pos="7100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3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" b="2364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63" name="Group 62"/>
          <p:cNvGrpSpPr/>
          <p:nvPr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64" name="Rectangle 63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</a:t>
            </a:fld>
            <a:endParaRPr lang="en-US"/>
          </a:p>
        </p:txBody>
      </p:sp>
      <p:sp>
        <p:nvSpPr>
          <p:cNvPr id="54" name="Title 53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/>
          <a:p>
            <a:r>
              <a:rPr lang="en-US" altLang="ko-KR" dirty="0"/>
              <a:t>Agenda</a:t>
            </a:r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0" y="692696"/>
            <a:ext cx="6096000" cy="6192688"/>
            <a:chOff x="0" y="692696"/>
            <a:chExt cx="6096000" cy="6192688"/>
          </a:xfrm>
        </p:grpSpPr>
        <p:sp>
          <p:nvSpPr>
            <p:cNvPr id="68" name="Rectangle 67"/>
            <p:cNvSpPr/>
            <p:nvPr/>
          </p:nvSpPr>
          <p:spPr>
            <a:xfrm>
              <a:off x="0" y="692696"/>
              <a:ext cx="6096000" cy="61926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38200" y="1052736"/>
              <a:ext cx="4897760" cy="272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spcAft>
                  <a:spcPts val="3000"/>
                </a:spcAft>
                <a:buAutoNum type="romanUcPeriod"/>
              </a:pPr>
              <a:r>
                <a:rPr lang="ko-KR" altLang="en-US" sz="2400" b="1" dirty="0">
                  <a:solidFill>
                    <a:schemeClr val="accent3"/>
                  </a:solidFill>
                </a:rPr>
                <a:t>스마트러닝 핵심성공요소</a:t>
              </a:r>
              <a:endParaRPr lang="en-US" altLang="ko-KR" sz="2400" b="1" dirty="0">
                <a:solidFill>
                  <a:schemeClr val="accent3"/>
                </a:solidFill>
              </a:endParaRPr>
            </a:p>
            <a:p>
              <a:pPr marL="514350" indent="-514350">
                <a:spcAft>
                  <a:spcPts val="3000"/>
                </a:spcAft>
                <a:buAutoNum type="romanUcPeriod"/>
              </a:pPr>
              <a:r>
                <a:rPr lang="ko-KR" altLang="en-US" sz="2400" dirty="0">
                  <a:solidFill>
                    <a:schemeClr val="bg1">
                      <a:lumMod val="50000"/>
                    </a:schemeClr>
                  </a:solidFill>
                </a:rPr>
                <a:t>스마트러닝 운영 제안</a:t>
              </a:r>
              <a:endParaRPr lang="en-US" sz="24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514350" indent="-514350">
                <a:spcAft>
                  <a:spcPts val="3000"/>
                </a:spcAft>
                <a:buAutoNum type="romanUcPeriod"/>
              </a:pPr>
              <a:r>
                <a:rPr lang="ko-KR" altLang="en-US" sz="2400" dirty="0">
                  <a:solidFill>
                    <a:schemeClr val="bg1">
                      <a:lumMod val="50000"/>
                    </a:schemeClr>
                  </a:solidFill>
                </a:rPr>
                <a:t>스마트러닝 운영 경험</a:t>
              </a:r>
              <a:endParaRPr lang="en-US" sz="24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marL="514350" indent="-514350">
                <a:spcAft>
                  <a:spcPts val="3000"/>
                </a:spcAft>
                <a:buAutoNum type="romanUcPeriod"/>
              </a:pPr>
              <a:r>
                <a:rPr lang="ko-KR" altLang="en-US" sz="2400" dirty="0">
                  <a:solidFill>
                    <a:schemeClr val="bg1">
                      <a:lumMod val="50000"/>
                    </a:schemeClr>
                  </a:solidFill>
                </a:rPr>
                <a:t>스마트러닝 추진</a:t>
              </a:r>
              <a:r>
                <a:rPr lang="en-US" altLang="ko-KR" sz="24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ko-KR" altLang="en-US" sz="2400" dirty="0">
                  <a:solidFill>
                    <a:schemeClr val="bg1">
                      <a:lumMod val="50000"/>
                    </a:schemeClr>
                  </a:solidFill>
                </a:rPr>
                <a:t>방안</a:t>
              </a:r>
              <a:endParaRPr 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Rectangle 69">
              <a:hlinkClick r:id="rId3" action="ppaction://hlinksldjump"/>
            </p:cNvPr>
            <p:cNvSpPr/>
            <p:nvPr/>
          </p:nvSpPr>
          <p:spPr>
            <a:xfrm>
              <a:off x="838200" y="1772816"/>
              <a:ext cx="5041776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hlinkClick r:id="rId4" action="ppaction://hlinksldjump"/>
            </p:cNvPr>
            <p:cNvSpPr/>
            <p:nvPr/>
          </p:nvSpPr>
          <p:spPr>
            <a:xfrm>
              <a:off x="838200" y="2492896"/>
              <a:ext cx="5041776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hlinkClick r:id="rId5" action="ppaction://hlinksldjump"/>
            </p:cNvPr>
            <p:cNvSpPr/>
            <p:nvPr/>
          </p:nvSpPr>
          <p:spPr>
            <a:xfrm>
              <a:off x="838200" y="3252553"/>
              <a:ext cx="5041776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1944638"/>
            <a:ext cx="22860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3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스마트러닝 도입 목적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현장직원 성과 향상</a:t>
            </a:r>
            <a:r>
              <a:rPr lang="en-US" altLang="ko-KR" dirty="0"/>
              <a:t>, </a:t>
            </a:r>
            <a:r>
              <a:rPr lang="ko-KR" altLang="en-US" dirty="0"/>
              <a:t>직원 충성도 제고</a:t>
            </a:r>
            <a:r>
              <a:rPr lang="en-US" altLang="ko-KR" dirty="0"/>
              <a:t>, </a:t>
            </a:r>
            <a:r>
              <a:rPr lang="ko-KR" altLang="en-US" dirty="0"/>
              <a:t>직원 커뮤니케이션 개선을 주요 목적으로 스마트러닝을 도입하는 기업이 증가하고 있습니다</a:t>
            </a:r>
            <a:r>
              <a:rPr lang="en-US" altLang="ko-KR" dirty="0"/>
              <a:t>.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1343471" y="2826077"/>
            <a:ext cx="5655928" cy="3403540"/>
            <a:chOff x="1127448" y="2431921"/>
            <a:chExt cx="5655928" cy="340354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956795" y="2431921"/>
              <a:ext cx="0" cy="28803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676875" y="2431921"/>
              <a:ext cx="0" cy="28803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396955" y="2431921"/>
              <a:ext cx="0" cy="28803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117035" y="2431921"/>
              <a:ext cx="0" cy="28803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837115" y="2431921"/>
              <a:ext cx="0" cy="28803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557195" y="2431921"/>
              <a:ext cx="0" cy="288032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730611" y="5312241"/>
              <a:ext cx="4523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60%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50689" y="5312241"/>
              <a:ext cx="452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65%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70769" y="5312241"/>
              <a:ext cx="452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70%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90850" y="5312241"/>
              <a:ext cx="452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75%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10929" y="5312241"/>
              <a:ext cx="452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80%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1008" y="5312241"/>
              <a:ext cx="452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85%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956794" y="2575938"/>
              <a:ext cx="2880319" cy="32465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/>
                <a:t>80%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956794" y="3030459"/>
              <a:ext cx="2808313" cy="32465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/>
                <a:t>79%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56794" y="3484980"/>
              <a:ext cx="2520281" cy="32465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/>
                <a:t>77%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956794" y="3939501"/>
              <a:ext cx="2304257" cy="32465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/>
                <a:t>76%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56795" y="4393387"/>
              <a:ext cx="1512170" cy="32465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/>
                <a:t>71%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956794" y="4843568"/>
              <a:ext cx="1213975" cy="32465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/>
                <a:t>68%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70491" y="2594862"/>
              <a:ext cx="1486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200" b="1" dirty="0"/>
                <a:t>현장직원 성과 향상</a:t>
              </a:r>
              <a:endParaRPr lang="en-US" sz="12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624378" y="3054288"/>
              <a:ext cx="13324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200" b="1" dirty="0"/>
                <a:t>직원 만족도 제고</a:t>
              </a:r>
              <a:endParaRPr lang="en-US" sz="12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27448" y="3504472"/>
              <a:ext cx="18293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200" b="1" dirty="0"/>
                <a:t>직원 커뮤니케이션 개선</a:t>
              </a:r>
              <a:endParaRPr lang="en-US" sz="12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27448" y="3965370"/>
              <a:ext cx="18293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200" b="1" dirty="0"/>
                <a:t>스마트 기기 활용도 증대</a:t>
              </a:r>
              <a:endParaRPr lang="en-US" sz="12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48663" y="4417985"/>
              <a:ext cx="16081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/>
                <a:t>Y-</a:t>
              </a:r>
              <a:r>
                <a:rPr lang="ko-KR" altLang="en-US" sz="1200" b="1" dirty="0"/>
                <a:t>세대 학습요구 충족</a:t>
              </a:r>
              <a:endParaRPr lang="en-US" sz="12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21310" y="4870278"/>
              <a:ext cx="8354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200" b="1" dirty="0"/>
                <a:t>비용 절감</a:t>
              </a:r>
              <a:endParaRPr lang="en-US" sz="12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855641" y="5589240"/>
              <a:ext cx="24593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i="1" dirty="0">
                  <a:solidFill>
                    <a:schemeClr val="bg1">
                      <a:lumMod val="50000"/>
                    </a:schemeClr>
                  </a:solidFill>
                </a:rPr>
                <a:t>Source: Towards Maturity Benchmark, 2014</a:t>
              </a:r>
              <a:endParaRPr lang="en-US" sz="1000" i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287454" y="2401143"/>
            <a:ext cx="9561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u="sng" dirty="0">
                <a:solidFill>
                  <a:schemeClr val="bg1">
                    <a:lumMod val="50000"/>
                  </a:schemeClr>
                </a:solidFill>
              </a:rPr>
              <a:t>스마트러닝 도입 목적</a:t>
            </a:r>
            <a:endParaRPr lang="en-US" sz="1400" b="1" u="sn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93298" y="2852936"/>
            <a:ext cx="3355229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400" dirty="0"/>
              <a:t>Mobile </a:t>
            </a:r>
            <a:r>
              <a:rPr lang="ko-KR" altLang="en-US" sz="1400" dirty="0"/>
              <a:t>직원 비율이 높기 때문에 현장에서 직원성과 향상을 위해 도입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회사가 제공하는 경력개발 기회와 편익 때문에 직원 만족도에 긍정적 영향 기대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회사 전략</a:t>
            </a:r>
            <a:r>
              <a:rPr lang="en-US" altLang="ko-KR" sz="1400" dirty="0"/>
              <a:t>, </a:t>
            </a:r>
            <a:r>
              <a:rPr lang="ko-KR" altLang="en-US" sz="1400" dirty="0"/>
              <a:t>상품</a:t>
            </a:r>
            <a:r>
              <a:rPr lang="en-US" altLang="ko-KR" sz="1400" dirty="0"/>
              <a:t>, </a:t>
            </a:r>
            <a:r>
              <a:rPr lang="ko-KR" altLang="en-US" sz="1400" dirty="0"/>
              <a:t>뉴스를 전파하는 수단으로 활용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개인소유 </a:t>
            </a:r>
            <a:r>
              <a:rPr lang="en-US" altLang="ko-KR" sz="1400" dirty="0"/>
              <a:t>(</a:t>
            </a:r>
            <a:r>
              <a:rPr lang="ko-KR" altLang="en-US" sz="1400" dirty="0"/>
              <a:t>또는 회사지급</a:t>
            </a:r>
            <a:r>
              <a:rPr lang="en-US" altLang="ko-KR" sz="1400" dirty="0"/>
              <a:t>)</a:t>
            </a:r>
            <a:r>
              <a:rPr lang="ko-KR" altLang="en-US" sz="1400" dirty="0"/>
              <a:t> 스마트 기기의 활용도와 학습</a:t>
            </a:r>
            <a:r>
              <a:rPr lang="en-US" altLang="ko-KR" sz="1400" dirty="0"/>
              <a:t> </a:t>
            </a:r>
            <a:r>
              <a:rPr lang="ko-KR" altLang="en-US" sz="1400" dirty="0"/>
              <a:t>만족도 제고 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Digital Natives</a:t>
            </a:r>
            <a:r>
              <a:rPr lang="ko-KR" altLang="en-US" sz="1400" dirty="0"/>
              <a:t>로 대변되는 </a:t>
            </a:r>
            <a:r>
              <a:rPr lang="en-US" altLang="ko-KR" sz="1400" dirty="0"/>
              <a:t>Y-</a:t>
            </a:r>
            <a:r>
              <a:rPr lang="ko-KR" altLang="en-US" sz="1400" dirty="0"/>
              <a:t>세대의 </a:t>
            </a:r>
            <a:r>
              <a:rPr lang="en-US" altLang="ko-KR" sz="1400" dirty="0"/>
              <a:t>Mobile, Ease-of-Use </a:t>
            </a:r>
            <a:r>
              <a:rPr lang="ko-KR" altLang="en-US" sz="1400" dirty="0"/>
              <a:t>학습욕구 충족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회사 교육비용 절감</a:t>
            </a:r>
            <a:endParaRPr lang="en-US" sz="1400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16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5086903"/>
            <a:ext cx="871509" cy="87150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546" y="5107345"/>
            <a:ext cx="919784" cy="91978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468" y="5088797"/>
            <a:ext cx="875985" cy="87598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904" y="5094979"/>
            <a:ext cx="890583" cy="89058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스마트러닝 발전</a:t>
            </a:r>
            <a:r>
              <a:rPr lang="en-US" altLang="ko-KR" dirty="0"/>
              <a:t>·</a:t>
            </a:r>
            <a:r>
              <a:rPr lang="ko-KR" altLang="en-US" dirty="0"/>
              <a:t>확산 방향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en-US" altLang="ko-KR" dirty="0" err="1"/>
              <a:t>IoT</a:t>
            </a:r>
            <a:r>
              <a:rPr lang="ko-KR" altLang="en-US" dirty="0"/>
              <a:t>를 구성하는 </a:t>
            </a:r>
            <a:r>
              <a:rPr lang="en-US" altLang="ko-KR" dirty="0"/>
              <a:t>Mobile, Cloud, Social, Big Data</a:t>
            </a:r>
            <a:r>
              <a:rPr lang="ko-KR" altLang="en-US" dirty="0"/>
              <a:t>의 </a:t>
            </a:r>
            <a:r>
              <a:rPr lang="en-US" altLang="ko-KR" dirty="0"/>
              <a:t>4</a:t>
            </a:r>
            <a:r>
              <a:rPr lang="ko-KR" altLang="en-US" dirty="0"/>
              <a:t>대 정보기술 영역이 발전하면서 스마트러닝도 동시에 발전</a:t>
            </a:r>
            <a:r>
              <a:rPr lang="en-US" altLang="ko-KR" dirty="0"/>
              <a:t>·</a:t>
            </a:r>
            <a:r>
              <a:rPr lang="ko-KR" altLang="en-US" dirty="0"/>
              <a:t>확산하는 추세입니다</a:t>
            </a:r>
            <a:r>
              <a:rPr lang="en-US" altLang="ko-KR" dirty="0"/>
              <a:t>. </a:t>
            </a:r>
            <a:r>
              <a:rPr lang="en-US" altLang="ko-KR" b="0" baseline="30000" dirty="0"/>
              <a:t>1)</a:t>
            </a:r>
            <a:endParaRPr lang="en-US" b="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1055440" y="6309320"/>
            <a:ext cx="1008112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265113"/>
            <a:r>
              <a:rPr lang="en-US" sz="1000" dirty="0"/>
              <a:t>1)	Internet of Things (</a:t>
            </a:r>
            <a:r>
              <a:rPr lang="en-US" sz="1000" dirty="0" err="1"/>
              <a:t>IoT</a:t>
            </a:r>
            <a:r>
              <a:rPr lang="en-US" sz="1000" dirty="0"/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15480" y="2436576"/>
            <a:ext cx="2088232" cy="5416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Mobile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39749" y="2436576"/>
            <a:ext cx="2088232" cy="5416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Cloud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4018" y="2436576"/>
            <a:ext cx="2088232" cy="5416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Social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8288" y="2436576"/>
            <a:ext cx="2088232" cy="54163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Big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5481" y="3084648"/>
            <a:ext cx="2088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스마트 기기 보급률 지속적 증가 예상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다양한 </a:t>
            </a:r>
            <a:r>
              <a:rPr lang="en-US" altLang="ko-KR" sz="1400" dirty="0"/>
              <a:t>Mobile</a:t>
            </a:r>
            <a:r>
              <a:rPr lang="ko-KR" altLang="en-US" sz="1400" dirty="0"/>
              <a:t> 기기에 적합한 학습 </a:t>
            </a:r>
            <a:r>
              <a:rPr lang="ko-KR" altLang="en-US" sz="1400" dirty="0" err="1"/>
              <a:t>컨텐츠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니즈</a:t>
            </a:r>
            <a:r>
              <a:rPr lang="ko-KR" altLang="en-US" sz="1400" dirty="0"/>
              <a:t> 증대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Micro-Learning </a:t>
            </a:r>
            <a:r>
              <a:rPr lang="ko-KR" altLang="en-US" sz="1400" dirty="0"/>
              <a:t>가속화 전망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例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: 5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분 동영상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1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페이지 학습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altLang="ko-KR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9749" y="3084648"/>
            <a:ext cx="208823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Wearables, Smart Workplace, </a:t>
            </a:r>
            <a:r>
              <a:rPr lang="en-US" altLang="ko-KR" sz="1400" dirty="0"/>
              <a:t>Smart Home </a:t>
            </a:r>
            <a:r>
              <a:rPr lang="ko-KR" altLang="en-US" sz="1400" dirty="0"/>
              <a:t>기술 발달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복수 기기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例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스마트 시계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폰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</a:rPr>
              <a:t>태블릿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TV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등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en-US" altLang="ko-KR" sz="1400" dirty="0"/>
              <a:t> </a:t>
            </a:r>
            <a:r>
              <a:rPr lang="ko-KR" altLang="en-US" sz="1400" dirty="0"/>
              <a:t>활용한 학습 </a:t>
            </a:r>
            <a:r>
              <a:rPr lang="ko-KR" altLang="en-US" sz="1400" dirty="0" err="1"/>
              <a:t>니즈</a:t>
            </a:r>
            <a:r>
              <a:rPr lang="ko-KR" altLang="en-US" sz="1400" dirty="0"/>
              <a:t> 증대</a:t>
            </a:r>
            <a:r>
              <a:rPr lang="en-US" altLang="ko-KR" sz="1400" dirty="0"/>
              <a:t>, </a:t>
            </a:r>
            <a:r>
              <a:rPr lang="ko-KR" altLang="en-US" sz="1400" dirty="0"/>
              <a:t>데이터 동기화 </a:t>
            </a:r>
            <a:r>
              <a:rPr lang="ko-KR" altLang="en-US" sz="1400" dirty="0" err="1"/>
              <a:t>니즈</a:t>
            </a:r>
            <a:r>
              <a:rPr lang="ko-KR" altLang="en-US" sz="1400" dirty="0"/>
              <a:t> 증대</a:t>
            </a:r>
            <a:endParaRPr lang="en-US" altLang="ko-KR" sz="1400" b="1" dirty="0"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4018" y="3084648"/>
            <a:ext cx="208823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수강후기</a:t>
            </a:r>
            <a:r>
              <a:rPr lang="en-US" altLang="ko-KR" sz="1400" dirty="0"/>
              <a:t>, </a:t>
            </a:r>
            <a:r>
              <a:rPr lang="ko-KR" altLang="en-US" sz="1400" dirty="0"/>
              <a:t>좋아요 등 학습자</a:t>
            </a:r>
            <a:r>
              <a:rPr lang="en-US" altLang="ko-KR" sz="1400" dirty="0"/>
              <a:t> </a:t>
            </a:r>
            <a:r>
              <a:rPr lang="ko-KR" altLang="en-US" sz="1400" dirty="0" err="1"/>
              <a:t>소셜</a:t>
            </a:r>
            <a:r>
              <a:rPr lang="ko-KR" altLang="en-US" sz="1400" dirty="0"/>
              <a:t> 활동 통한 학습동인 강화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학습자</a:t>
            </a:r>
            <a:r>
              <a:rPr lang="en-US" altLang="ko-KR" sz="1400" dirty="0"/>
              <a:t> </a:t>
            </a:r>
            <a:r>
              <a:rPr lang="ko-KR" altLang="en-US" sz="1400" dirty="0"/>
              <a:t>간 상호작용</a:t>
            </a:r>
            <a:br>
              <a:rPr lang="en-US" altLang="ko-KR" sz="1400" dirty="0"/>
            </a:b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(Peer-to-Peer Learning)</a:t>
            </a:r>
            <a:r>
              <a:rPr lang="en-US" altLang="ko-KR" sz="1400" dirty="0"/>
              <a:t> </a:t>
            </a:r>
            <a:r>
              <a:rPr lang="ko-KR" altLang="en-US" sz="1400" dirty="0"/>
              <a:t>통해 원격학습 고립 해결하는 추세</a:t>
            </a:r>
            <a:endParaRPr lang="en-US" altLang="ko-KR" sz="1400" b="1" dirty="0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8288" y="3084648"/>
            <a:ext cx="208823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학습 검색 </a:t>
            </a:r>
            <a:r>
              <a:rPr lang="en-US" altLang="ko-KR" sz="1400" dirty="0">
                <a:sym typeface="Wingdings" panose="05000000000000000000" pitchFamily="2" charset="2"/>
              </a:rPr>
              <a:t> </a:t>
            </a:r>
            <a:r>
              <a:rPr lang="ko-KR" altLang="en-US" sz="1400" dirty="0">
                <a:sym typeface="Wingdings" panose="05000000000000000000" pitchFamily="2" charset="2"/>
              </a:rPr>
              <a:t>학습 추천으로 </a:t>
            </a:r>
            <a:r>
              <a:rPr lang="ko-KR" altLang="en-US" sz="1400" dirty="0" err="1">
                <a:sym typeface="Wingdings" panose="05000000000000000000" pitchFamily="2" charset="2"/>
              </a:rPr>
              <a:t>컨텐츠</a:t>
            </a:r>
            <a:r>
              <a:rPr lang="ko-KR" altLang="en-US" sz="1400" dirty="0">
                <a:sym typeface="Wingdings" panose="05000000000000000000" pitchFamily="2" charset="2"/>
              </a:rPr>
              <a:t> 선택 기준</a:t>
            </a:r>
            <a:r>
              <a:rPr lang="en-US" altLang="ko-KR" sz="1400" dirty="0">
                <a:sym typeface="Wingdings" panose="05000000000000000000" pitchFamily="2" charset="2"/>
              </a:rPr>
              <a:t>·</a:t>
            </a:r>
            <a:r>
              <a:rPr lang="ko-KR" altLang="en-US" sz="1400" dirty="0">
                <a:sym typeface="Wingdings" panose="05000000000000000000" pitchFamily="2" charset="2"/>
              </a:rPr>
              <a:t>주체 변화 예정</a:t>
            </a:r>
            <a:endParaRPr lang="en-US" altLang="ko-KR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400" dirty="0"/>
              <a:t>학습자 프로파일과 유사 학습자의 학습 이력을 토대로 학습 </a:t>
            </a:r>
            <a:r>
              <a:rPr lang="ko-KR" altLang="en-US" sz="1400" dirty="0" err="1"/>
              <a:t>니즈</a:t>
            </a:r>
            <a:r>
              <a:rPr lang="ko-KR" altLang="en-US" sz="1400" dirty="0"/>
              <a:t> 사전 예측 가능</a:t>
            </a:r>
            <a:endParaRPr lang="en-US" altLang="ko-KR" sz="1400" b="1" dirty="0">
              <a:solidFill>
                <a:schemeClr val="accent3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5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83433" y="3896651"/>
            <a:ext cx="100811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스마트러닝 핵심성공요소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스마트러닝 도입 목적과 발전방향에 부합하는 모바일 최적화 </a:t>
            </a:r>
            <a:r>
              <a:rPr lang="ko-KR" altLang="en-US" dirty="0" err="1"/>
              <a:t>컨텐츠</a:t>
            </a:r>
            <a:r>
              <a:rPr lang="en-US" altLang="ko-KR" dirty="0"/>
              <a:t>, </a:t>
            </a:r>
            <a:r>
              <a:rPr lang="ko-KR" altLang="en-US" dirty="0"/>
              <a:t>단절 없는 학습경험</a:t>
            </a:r>
            <a:r>
              <a:rPr lang="en-US" altLang="ko-KR" dirty="0"/>
              <a:t>, </a:t>
            </a:r>
            <a:r>
              <a:rPr lang="ko-KR" altLang="en-US" dirty="0"/>
              <a:t>고객</a:t>
            </a:r>
            <a:r>
              <a:rPr lang="en-US" altLang="ko-KR" dirty="0"/>
              <a:t>·</a:t>
            </a:r>
            <a:r>
              <a:rPr lang="ko-KR" altLang="en-US" dirty="0"/>
              <a:t>학습자</a:t>
            </a:r>
            <a:r>
              <a:rPr lang="en-US" altLang="ko-KR" dirty="0"/>
              <a:t> </a:t>
            </a:r>
            <a:r>
              <a:rPr lang="ko-KR" altLang="en-US" dirty="0"/>
              <a:t>주도 플랫폼</a:t>
            </a:r>
            <a:r>
              <a:rPr lang="en-US" altLang="ko-KR" dirty="0"/>
              <a:t>, </a:t>
            </a:r>
            <a:r>
              <a:rPr lang="ko-KR" altLang="en-US" dirty="0" err="1"/>
              <a:t>브랜딩</a:t>
            </a:r>
            <a:r>
              <a:rPr lang="en-US" altLang="ko-KR" dirty="0"/>
              <a:t>·</a:t>
            </a:r>
            <a:r>
              <a:rPr lang="ko-KR" altLang="en-US" dirty="0"/>
              <a:t>개인화된 학습경험이 스마트러닝의 핵심성공요소입니다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5</a:t>
            </a:fld>
            <a:endParaRPr lang="en-US"/>
          </a:p>
        </p:txBody>
      </p:sp>
      <p:sp>
        <p:nvSpPr>
          <p:cNvPr id="6" name="Hexagon 5"/>
          <p:cNvSpPr/>
          <p:nvPr/>
        </p:nvSpPr>
        <p:spPr>
          <a:xfrm>
            <a:off x="3097587" y="3140968"/>
            <a:ext cx="1754115" cy="1512168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Mobile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Optimized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Content</a:t>
            </a: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6121923" y="3140968"/>
            <a:ext cx="1754115" cy="1512168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Learner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Centered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Platform</a:t>
            </a: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4609755" y="3933056"/>
            <a:ext cx="1754115" cy="1512168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Seamless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Learning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Experience</a:t>
            </a: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7634091" y="3933056"/>
            <a:ext cx="1754115" cy="1512168"/>
          </a:xfrm>
          <a:prstGeom prst="hex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Branded &amp;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Personalized</a:t>
            </a:r>
            <a:b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Learning</a:t>
            </a: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400" b="1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3433" y="28076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accent6"/>
                </a:solidFill>
              </a:rPr>
              <a:t>도입</a:t>
            </a:r>
            <a:br>
              <a:rPr lang="en-US" altLang="ko-KR" sz="1400" b="1" dirty="0">
                <a:solidFill>
                  <a:schemeClr val="accent6"/>
                </a:solidFill>
              </a:rPr>
            </a:br>
            <a:r>
              <a:rPr lang="ko-KR" altLang="en-US" sz="1400" b="1" dirty="0">
                <a:solidFill>
                  <a:schemeClr val="accent6"/>
                </a:solidFill>
              </a:rPr>
              <a:t>목적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83432" y="4463789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accent3"/>
                </a:solidFill>
              </a:rPr>
              <a:t>발전</a:t>
            </a:r>
            <a:br>
              <a:rPr lang="en-US" altLang="ko-KR" sz="1400" b="1" dirty="0">
                <a:solidFill>
                  <a:schemeClr val="accent3"/>
                </a:solidFill>
              </a:rPr>
            </a:br>
            <a:r>
              <a:rPr lang="ko-KR" altLang="en-US" sz="1400" b="1" dirty="0">
                <a:solidFill>
                  <a:schemeClr val="accent3"/>
                </a:solidFill>
              </a:rPr>
              <a:t>방향</a:t>
            </a:r>
            <a:endParaRPr lang="en-US" sz="1400" b="1" dirty="0">
              <a:solidFill>
                <a:schemeClr val="accent3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1631504" y="2276872"/>
            <a:ext cx="1754115" cy="1512168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Hexagon 41"/>
          <p:cNvSpPr/>
          <p:nvPr/>
        </p:nvSpPr>
        <p:spPr>
          <a:xfrm>
            <a:off x="1631504" y="3978723"/>
            <a:ext cx="1754115" cy="1512168"/>
          </a:xfrm>
          <a:prstGeom prst="hexag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3" name="Hexagon 42"/>
          <p:cNvSpPr/>
          <p:nvPr/>
        </p:nvSpPr>
        <p:spPr>
          <a:xfrm>
            <a:off x="4589492" y="2276872"/>
            <a:ext cx="1754115" cy="1512168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3143672" y="4804289"/>
            <a:ext cx="1754115" cy="1512168"/>
          </a:xfrm>
          <a:prstGeom prst="hexag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5" name="Hexagon 44"/>
          <p:cNvSpPr/>
          <p:nvPr/>
        </p:nvSpPr>
        <p:spPr>
          <a:xfrm>
            <a:off x="6121923" y="4804289"/>
            <a:ext cx="1754115" cy="1512168"/>
          </a:xfrm>
          <a:prstGeom prst="hexag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7613828" y="2276872"/>
            <a:ext cx="1754115" cy="1512168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0424" y="2562668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b="1" dirty="0">
                <a:solidFill>
                  <a:schemeClr val="accent6"/>
                </a:solidFill>
              </a:rPr>
              <a:t>현장직원 성과 향상</a:t>
            </a:r>
            <a:br>
              <a:rPr lang="en-US" altLang="ko-KR" sz="1200" b="1" dirty="0">
                <a:solidFill>
                  <a:schemeClr val="accent6"/>
                </a:solidFill>
              </a:rPr>
            </a:br>
            <a:r>
              <a:rPr lang="ko-KR" altLang="en-US" sz="1200" dirty="0"/>
              <a:t>현장 직무환경에 적합한 </a:t>
            </a:r>
            <a:r>
              <a:rPr lang="ko-KR" altLang="en-US" sz="1200" dirty="0" err="1"/>
              <a:t>컨텐츠</a:t>
            </a:r>
            <a:r>
              <a:rPr lang="ko-KR" altLang="en-US" sz="1200" dirty="0"/>
              <a:t> 필요</a:t>
            </a:r>
            <a:br>
              <a:rPr lang="ko-KR" altLang="en-US" sz="1200" dirty="0"/>
            </a:b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학습 내용과 시간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50424" y="4256571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>
                <a:solidFill>
                  <a:schemeClr val="accent3"/>
                </a:solidFill>
              </a:rPr>
              <a:t>Mobile</a:t>
            </a:r>
            <a:br>
              <a:rPr lang="en-US" altLang="ko-KR" sz="1200" b="1" dirty="0">
                <a:solidFill>
                  <a:schemeClr val="accent3"/>
                </a:solidFill>
              </a:rPr>
            </a:br>
            <a:r>
              <a:rPr lang="ko-KR" altLang="en-US" sz="1200" dirty="0" err="1"/>
              <a:t>모바일</a:t>
            </a:r>
            <a:r>
              <a:rPr lang="ko-KR" altLang="en-US" sz="1200" dirty="0"/>
              <a:t> 최적화된 </a:t>
            </a:r>
            <a:r>
              <a:rPr lang="ko-KR" altLang="en-US" sz="1200" dirty="0" err="1"/>
              <a:t>반응형</a:t>
            </a:r>
            <a:r>
              <a:rPr lang="en-US" altLang="ko-KR" sz="1200" dirty="0"/>
              <a:t>·</a:t>
            </a:r>
            <a:r>
              <a:rPr lang="ko-KR" altLang="en-US" sz="1200" dirty="0" err="1"/>
              <a:t>적응형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컨텐츠</a:t>
            </a:r>
            <a:r>
              <a:rPr lang="ko-KR" altLang="en-US" sz="1200" dirty="0"/>
              <a:t> 제공 필요</a:t>
            </a:r>
          </a:p>
        </p:txBody>
      </p:sp>
      <p:sp>
        <p:nvSpPr>
          <p:cNvPr id="50" name="Hexagon 49"/>
          <p:cNvSpPr/>
          <p:nvPr/>
        </p:nvSpPr>
        <p:spPr>
          <a:xfrm>
            <a:off x="9166421" y="4725144"/>
            <a:ext cx="1754115" cy="1512168"/>
          </a:xfrm>
          <a:prstGeom prst="hexagon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1" name="Hexagon 50"/>
          <p:cNvSpPr/>
          <p:nvPr/>
        </p:nvSpPr>
        <p:spPr>
          <a:xfrm>
            <a:off x="9144027" y="3099097"/>
            <a:ext cx="1754115" cy="1512168"/>
          </a:xfrm>
          <a:prstGeom prst="hex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10465" y="2562668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b="1" dirty="0">
                <a:solidFill>
                  <a:schemeClr val="accent6"/>
                </a:solidFill>
              </a:rPr>
              <a:t>직원 만족도 제고</a:t>
            </a:r>
            <a:br>
              <a:rPr lang="en-US" altLang="ko-KR" sz="1200" b="1" dirty="0">
                <a:solidFill>
                  <a:schemeClr val="accent6"/>
                </a:solidFill>
              </a:rPr>
            </a:br>
            <a:r>
              <a:rPr lang="ko-KR" altLang="en-US" sz="1200" dirty="0"/>
              <a:t>직원이 만족하는 학습 경험 제공 필요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학습 편의와 효용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52832" y="2562668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b="1" dirty="0">
                <a:solidFill>
                  <a:schemeClr val="accent6"/>
                </a:solidFill>
              </a:rPr>
              <a:t>직원 커뮤니케이션</a:t>
            </a:r>
            <a:br>
              <a:rPr lang="en-US" altLang="ko-KR" sz="1200" b="1" dirty="0">
                <a:solidFill>
                  <a:schemeClr val="accent6"/>
                </a:solidFill>
              </a:rPr>
            </a:br>
            <a:r>
              <a:rPr lang="ko-KR" altLang="en-US" sz="1200" dirty="0"/>
              <a:t>자체 </a:t>
            </a:r>
            <a:r>
              <a:rPr lang="ko-KR" altLang="en-US" sz="1200" dirty="0" err="1"/>
              <a:t>컨텐츠</a:t>
            </a:r>
            <a:r>
              <a:rPr lang="ko-KR" altLang="en-US" sz="1200" dirty="0"/>
              <a:t> 편입과 운영이 용이한 플랫폼 필요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3264645" y="5127804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>
                <a:solidFill>
                  <a:schemeClr val="accent3"/>
                </a:solidFill>
              </a:rPr>
              <a:t>Cloud</a:t>
            </a:r>
            <a:br>
              <a:rPr lang="en-US" altLang="ko-KR" sz="1200" b="1" dirty="0">
                <a:solidFill>
                  <a:schemeClr val="accent3"/>
                </a:solidFill>
              </a:rPr>
            </a:br>
            <a:r>
              <a:rPr lang="ko-KR" altLang="en-US" sz="1200" dirty="0"/>
              <a:t>기기 간 동일한 </a:t>
            </a:r>
            <a:br>
              <a:rPr lang="en-US" altLang="ko-KR" sz="1200" dirty="0"/>
            </a:br>
            <a:r>
              <a:rPr lang="ko-KR" altLang="en-US" sz="1200" dirty="0"/>
              <a:t>학습 경험과 데이터 제공 필요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0648" y="5111861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>
                <a:solidFill>
                  <a:schemeClr val="accent3"/>
                </a:solidFill>
              </a:rPr>
              <a:t>Social</a:t>
            </a:r>
            <a:br>
              <a:rPr lang="en-US" altLang="ko-KR" sz="1200" b="1" dirty="0">
                <a:solidFill>
                  <a:schemeClr val="accent3"/>
                </a:solidFill>
              </a:rPr>
            </a:br>
            <a:r>
              <a:rPr lang="ko-KR" altLang="en-US" sz="1200" dirty="0"/>
              <a:t>학습자 상호작용과 학습동인 강화하는 플랫폼 필요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87394" y="5048659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1" dirty="0">
                <a:solidFill>
                  <a:schemeClr val="accent3"/>
                </a:solidFill>
              </a:rPr>
              <a:t>Big Data</a:t>
            </a:r>
            <a:br>
              <a:rPr lang="en-US" altLang="ko-KR" sz="1200" b="1" dirty="0">
                <a:solidFill>
                  <a:schemeClr val="accent3"/>
                </a:solidFill>
              </a:rPr>
            </a:br>
            <a:r>
              <a:rPr lang="ko-KR" altLang="en-US" sz="1200" dirty="0"/>
              <a:t>데이터 기반의 개인화된 학습 서비스 제공 필요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41958" y="3402815"/>
            <a:ext cx="1512168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200" b="1" dirty="0">
                <a:solidFill>
                  <a:schemeClr val="accent6"/>
                </a:solidFill>
              </a:rPr>
              <a:t>스마트 기기 활용</a:t>
            </a:r>
            <a:br>
              <a:rPr lang="en-US" altLang="ko-KR" sz="1200" b="1" dirty="0">
                <a:solidFill>
                  <a:schemeClr val="accent6"/>
                </a:solidFill>
              </a:rPr>
            </a:br>
            <a:r>
              <a:rPr lang="ko-KR" altLang="en-US" sz="1200" dirty="0"/>
              <a:t>회사</a:t>
            </a:r>
            <a:r>
              <a:rPr lang="en-US" altLang="ko-KR" sz="1200" dirty="0"/>
              <a:t>·</a:t>
            </a:r>
            <a:r>
              <a:rPr lang="ko-KR" altLang="en-US" sz="1200" dirty="0" err="1"/>
              <a:t>학습자별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브랜딩</a:t>
            </a:r>
            <a:r>
              <a:rPr lang="ko-KR" altLang="en-US" sz="1200" dirty="0"/>
              <a:t> 적용한 </a:t>
            </a:r>
            <a:br>
              <a:rPr lang="en-US" altLang="ko-KR" sz="1200" dirty="0"/>
            </a:br>
            <a:r>
              <a:rPr lang="ko-KR" altLang="en-US" sz="1200" dirty="0"/>
              <a:t>학습 제공 필요</a:t>
            </a:r>
            <a:endParaRPr lang="ko-KR" altLang="en-US" sz="1200" dirty="0">
              <a:solidFill>
                <a:schemeClr val="accent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1596" y="4191471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</a:rPr>
              <a:t>모바일</a:t>
            </a:r>
            <a:br>
              <a:rPr lang="en-US" altLang="ko-KR" sz="1200" b="1" dirty="0">
                <a:solidFill>
                  <a:schemeClr val="bg1"/>
                </a:solidFill>
              </a:rPr>
            </a:br>
            <a:r>
              <a:rPr lang="ko-KR" altLang="en-US" sz="1200" b="1" dirty="0">
                <a:solidFill>
                  <a:schemeClr val="bg1"/>
                </a:solidFill>
              </a:rPr>
              <a:t>최적화 </a:t>
            </a:r>
            <a:r>
              <a:rPr lang="ko-KR" altLang="en-US" sz="1200" b="1" dirty="0" err="1">
                <a:solidFill>
                  <a:schemeClr val="bg1"/>
                </a:solidFill>
              </a:rPr>
              <a:t>컨텐츠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70500" y="4972341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단절 없는</a:t>
            </a:r>
            <a:br>
              <a:rPr lang="en-US" altLang="ko-KR" sz="1200" b="1" dirty="0">
                <a:solidFill>
                  <a:schemeClr val="bg1"/>
                </a:solidFill>
              </a:rPr>
            </a:br>
            <a:r>
              <a:rPr lang="ko-KR" altLang="en-US" sz="1200" b="1" dirty="0">
                <a:solidFill>
                  <a:schemeClr val="bg1"/>
                </a:solidFill>
              </a:rPr>
              <a:t>학습경험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7938" y="4972341"/>
            <a:ext cx="1303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err="1">
                <a:solidFill>
                  <a:schemeClr val="bg1"/>
                </a:solidFill>
              </a:rPr>
              <a:t>브랜딩</a:t>
            </a:r>
            <a:r>
              <a:rPr lang="en-US" altLang="ko-KR" sz="1200" b="1" dirty="0">
                <a:solidFill>
                  <a:schemeClr val="bg1"/>
                </a:solidFill>
              </a:rPr>
              <a:t>·</a:t>
            </a:r>
            <a:r>
              <a:rPr lang="ko-KR" altLang="en-US" sz="1200" b="1" dirty="0">
                <a:solidFill>
                  <a:schemeClr val="bg1"/>
                </a:solidFill>
              </a:rPr>
              <a:t>개인화된</a:t>
            </a:r>
            <a:br>
              <a:rPr lang="en-US" altLang="ko-KR" sz="1200" b="1" dirty="0">
                <a:solidFill>
                  <a:schemeClr val="bg1"/>
                </a:solidFill>
              </a:rPr>
            </a:br>
            <a:r>
              <a:rPr lang="ko-KR" altLang="en-US" sz="1200" b="1" dirty="0">
                <a:solidFill>
                  <a:schemeClr val="bg1"/>
                </a:solidFill>
              </a:rPr>
              <a:t>학습경험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98840" y="4191471"/>
            <a:ext cx="995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</a:rPr>
              <a:t>고객</a:t>
            </a:r>
            <a:r>
              <a:rPr lang="en-US" altLang="ko-KR" sz="1200" b="1" dirty="0">
                <a:solidFill>
                  <a:schemeClr val="bg1"/>
                </a:solidFill>
              </a:rPr>
              <a:t>·</a:t>
            </a:r>
            <a:r>
              <a:rPr lang="ko-KR" altLang="en-US" sz="1200" b="1" dirty="0">
                <a:solidFill>
                  <a:schemeClr val="bg1"/>
                </a:solidFill>
              </a:rPr>
              <a:t>학습자</a:t>
            </a:r>
            <a:br>
              <a:rPr lang="en-US" altLang="ko-KR" sz="1200" b="1" dirty="0">
                <a:solidFill>
                  <a:schemeClr val="bg1"/>
                </a:solidFill>
              </a:rPr>
            </a:br>
            <a:r>
              <a:rPr lang="ko-KR" altLang="en-US" sz="1200" b="1" dirty="0">
                <a:solidFill>
                  <a:schemeClr val="bg1"/>
                </a:solidFill>
              </a:rPr>
              <a:t>주도 플랫폼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74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 </a:t>
            </a:r>
            <a:r>
              <a:rPr lang="ko-KR" altLang="en-US" dirty="0"/>
              <a:t>스마트러닝과 이러닝 차이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57735"/>
          </a:xfrm>
        </p:spPr>
        <p:txBody>
          <a:bodyPr/>
          <a:lstStyle/>
          <a:p>
            <a:r>
              <a:rPr lang="ko-KR" altLang="en-US" dirty="0"/>
              <a:t>스마트러닝은 학습자 주도의 자율</a:t>
            </a:r>
            <a:r>
              <a:rPr lang="en-US" altLang="ko-KR" dirty="0"/>
              <a:t>·</a:t>
            </a:r>
            <a:r>
              <a:rPr lang="ko-KR" altLang="en-US" dirty="0"/>
              <a:t>선택적 학습을 지원하고 시</a:t>
            </a:r>
            <a:r>
              <a:rPr lang="en-US" altLang="ko-KR" dirty="0"/>
              <a:t>·</a:t>
            </a:r>
            <a:r>
              <a:rPr lang="ko-KR" altLang="en-US" dirty="0"/>
              <a:t>공간 제약과 비용부담을 경감하는 혁신적인 학습 방법입니다</a:t>
            </a:r>
            <a:r>
              <a:rPr lang="en-US" altLang="ko-KR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6</a:t>
            </a:fld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2906872" y="2360944"/>
            <a:ext cx="1921186" cy="1921186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3399273" y="2833191"/>
            <a:ext cx="968535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e-Learning</a:t>
            </a:r>
          </a:p>
        </p:txBody>
      </p:sp>
      <p:sp>
        <p:nvSpPr>
          <p:cNvPr id="64" name="Oval 63"/>
          <p:cNvSpPr/>
          <p:nvPr/>
        </p:nvSpPr>
        <p:spPr>
          <a:xfrm>
            <a:off x="2567608" y="3212976"/>
            <a:ext cx="2610786" cy="261078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3471408" y="4273932"/>
            <a:ext cx="824265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Smart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Learning</a:t>
            </a:r>
          </a:p>
        </p:txBody>
      </p:sp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902546"/>
              </p:ext>
            </p:extLst>
          </p:nvPr>
        </p:nvGraphicFramePr>
        <p:xfrm>
          <a:off x="6095999" y="2348880"/>
          <a:ext cx="4584193" cy="3520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3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3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016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e-Learning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Smart Learning</a:t>
                      </a:r>
                    </a:p>
                  </a:txBody>
                  <a:tcPr marL="45720" marR="4572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6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/>
                        <a:t>주도성</a:t>
                      </a:r>
                      <a:endParaRPr lang="en-US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제한된 학습자 주도형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학습자 주도형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7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학습방법</a:t>
                      </a:r>
                      <a:endParaRPr lang="en-US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순차 </a:t>
                      </a: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의무형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학습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컨텐츠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학습시간 多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비순차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맞춤형 학습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컨텐츠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학습시간 少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7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/>
                        <a:t>효과성</a:t>
                      </a:r>
                      <a:endParaRPr lang="en-US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dirty="0" err="1"/>
                        <a:t>신청률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 err="1"/>
                        <a:t>수료율</a:t>
                      </a:r>
                      <a:r>
                        <a:rPr lang="ko-KR" altLang="en-US" sz="1200" dirty="0"/>
                        <a:t> 低</a:t>
                      </a:r>
                      <a:endParaRPr lang="en-US" altLang="ko-KR" sz="1200" dirty="0"/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dirty="0"/>
                        <a:t>지속학습의향 低</a:t>
                      </a:r>
                      <a:endParaRPr lang="en-US" altLang="ko-KR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신청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수료 개념 無</a:t>
                      </a:r>
                      <a:endParaRPr lang="en-US" altLang="ko-K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지속학습의향 高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714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err="1"/>
                        <a:t>접근성</a:t>
                      </a:r>
                      <a:endParaRPr lang="en-US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dirty="0" err="1"/>
                        <a:t>무중단</a:t>
                      </a:r>
                      <a:r>
                        <a:rPr lang="ko-KR" altLang="en-US" sz="1200" dirty="0"/>
                        <a:t> 서비스</a:t>
                      </a:r>
                      <a:endParaRPr lang="en-US" sz="1200" dirty="0"/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200" dirty="0"/>
                        <a:t>PC</a:t>
                      </a:r>
                      <a:r>
                        <a:rPr lang="ko-KR" altLang="en-US" sz="1200" dirty="0"/>
                        <a:t>만</a:t>
                      </a:r>
                      <a:r>
                        <a:rPr lang="en-US" sz="1200" dirty="0"/>
                        <a:t> </a:t>
                      </a:r>
                      <a:r>
                        <a:rPr lang="ko-KR" altLang="en-US" sz="1200" dirty="0"/>
                        <a:t>지원</a:t>
                      </a:r>
                      <a:endParaRPr lang="en-US" altLang="ko-KR" sz="1200" dirty="0"/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dirty="0"/>
                        <a:t>동기 학습 위한 네트워크 연결 필요</a:t>
                      </a:r>
                      <a:endParaRPr lang="en-US" sz="12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무중단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서비스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스마트기기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PC</a:t>
                      </a:r>
                    </a:p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비동기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학습 위한 다운로드 모드 지원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6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비용효율</a:t>
                      </a:r>
                      <a:endParaRPr lang="en-US" sz="1200" b="1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상대적으로 고비용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상대적으로 저비용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1559497" y="5786100"/>
            <a:ext cx="3762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accent1"/>
                </a:solidFill>
              </a:rPr>
              <a:t>스마트 기기 활용 </a:t>
            </a:r>
            <a:r>
              <a:rPr lang="en-US" altLang="ko-KR" sz="1400" b="1" dirty="0">
                <a:solidFill>
                  <a:schemeClr val="accent1"/>
                </a:solidFill>
              </a:rPr>
              <a:t>e-Learning </a:t>
            </a:r>
            <a:r>
              <a:rPr lang="ko-KR" altLang="en-US" sz="2800" b="1" dirty="0">
                <a:solidFill>
                  <a:schemeClr val="accent3"/>
                </a:solidFill>
              </a:rPr>
              <a:t>≠</a:t>
            </a:r>
            <a:r>
              <a:rPr lang="ko-KR" altLang="en-US" sz="1400" b="1" dirty="0">
                <a:solidFill>
                  <a:schemeClr val="accent3"/>
                </a:solidFill>
              </a:rPr>
              <a:t> </a:t>
            </a:r>
            <a:r>
              <a:rPr lang="en-US" sz="1400" b="1" dirty="0">
                <a:solidFill>
                  <a:schemeClr val="accent3"/>
                </a:solidFill>
              </a:rPr>
              <a:t>Smart Learning</a:t>
            </a:r>
          </a:p>
        </p:txBody>
      </p:sp>
      <p:sp>
        <p:nvSpPr>
          <p:cNvPr id="60" name="Pie 59"/>
          <p:cNvSpPr/>
          <p:nvPr/>
        </p:nvSpPr>
        <p:spPr>
          <a:xfrm rot="10800000">
            <a:off x="-219456" y="2360944"/>
            <a:ext cx="3499104" cy="3499104"/>
          </a:xfrm>
          <a:prstGeom prst="pie">
            <a:avLst>
              <a:gd name="adj1" fmla="val 5390178"/>
              <a:gd name="adj2" fmla="val 16200000"/>
            </a:avLst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20126" y="2666150"/>
            <a:ext cx="94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Classroom</a:t>
            </a:r>
            <a:br>
              <a:rPr lang="en-US" sz="1400" dirty="0">
                <a:solidFill>
                  <a:schemeClr val="accent1"/>
                </a:solidFill>
              </a:rPr>
            </a:br>
            <a:r>
              <a:rPr lang="en-US" sz="1400" dirty="0">
                <a:solidFill>
                  <a:schemeClr val="accent1"/>
                </a:solidFill>
              </a:rPr>
              <a:t>Training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185009" y="3848886"/>
            <a:ext cx="814647" cy="52322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Blended</a:t>
            </a:r>
            <a:br>
              <a:rPr lang="en-US" sz="1400" dirty="0">
                <a:solidFill>
                  <a:schemeClr val="accent1"/>
                </a:solidFill>
              </a:rPr>
            </a:br>
            <a:r>
              <a:rPr lang="en-US" sz="1400" dirty="0">
                <a:solidFill>
                  <a:schemeClr val="accent1"/>
                </a:solidFill>
              </a:rPr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3370567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" b="23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3" name="Group 62"/>
          <p:cNvGrpSpPr/>
          <p:nvPr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64" name="Rectangle 63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7</a:t>
            </a:fld>
            <a:endParaRPr lang="en-US"/>
          </a:p>
        </p:txBody>
      </p:sp>
      <p:sp>
        <p:nvSpPr>
          <p:cNvPr id="54" name="Title 53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/>
          <a:p>
            <a:r>
              <a:rPr lang="en-US" altLang="ko-KR" dirty="0"/>
              <a:t>Agenda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0" y="692696"/>
            <a:ext cx="6096000" cy="619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838200" y="1052736"/>
            <a:ext cx="489776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핵심성공요소</a:t>
            </a:r>
            <a:endParaRPr lang="en-US" altLang="ko-KR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b="1" dirty="0">
                <a:solidFill>
                  <a:schemeClr val="accent3"/>
                </a:solidFill>
              </a:rPr>
              <a:t>스마트러닝 운영 제안</a:t>
            </a:r>
            <a:endParaRPr lang="en-US" sz="2400" b="1" dirty="0">
              <a:solidFill>
                <a:schemeClr val="accent3"/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운영 경험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추진 방안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>
            <a:hlinkClick r:id="rId3" action="ppaction://hlinksldjump"/>
          </p:cNvPr>
          <p:cNvSpPr/>
          <p:nvPr/>
        </p:nvSpPr>
        <p:spPr>
          <a:xfrm>
            <a:off x="838200" y="2492896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4" action="ppaction://hlinksldjump"/>
          </p:cNvPr>
          <p:cNvSpPr/>
          <p:nvPr/>
        </p:nvSpPr>
        <p:spPr>
          <a:xfrm>
            <a:off x="838200" y="3252553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5" action="ppaction://hlinksldjump"/>
          </p:cNvPr>
          <p:cNvSpPr/>
          <p:nvPr/>
        </p:nvSpPr>
        <p:spPr>
          <a:xfrm>
            <a:off x="838200" y="996483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1944638"/>
            <a:ext cx="22860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인간개발연구원 스마트러닝 제안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당사는 스마트러닝 핵심성공요소와 일치하는 </a:t>
            </a:r>
            <a:r>
              <a:rPr lang="ko-KR" altLang="en-US" dirty="0" err="1"/>
              <a:t>컨텐츠</a:t>
            </a:r>
            <a:r>
              <a:rPr lang="en-US" altLang="ko-KR" dirty="0"/>
              <a:t>, </a:t>
            </a:r>
            <a:r>
              <a:rPr lang="ko-KR" altLang="en-US" dirty="0"/>
              <a:t>어플리케이션</a:t>
            </a:r>
            <a:r>
              <a:rPr lang="en-US" altLang="ko-KR" dirty="0"/>
              <a:t>, </a:t>
            </a:r>
            <a:r>
              <a:rPr lang="ko-KR" altLang="en-US" dirty="0"/>
              <a:t>서비스 플랫폼</a:t>
            </a:r>
            <a:r>
              <a:rPr lang="en-US" altLang="ko-KR" dirty="0"/>
              <a:t>, </a:t>
            </a:r>
            <a:r>
              <a:rPr lang="ko-KR" altLang="en-US" dirty="0"/>
              <a:t>환경설정 서비스를 제공하여 귀사의 학습효과와 운영효율을 제고하겠습니다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8</a:t>
            </a:fld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966599" y="2584068"/>
            <a:ext cx="1683348" cy="37252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en-US" altLang="ko-KR" sz="1400" b="1" dirty="0"/>
              <a:t>240</a:t>
            </a:r>
            <a:r>
              <a:rPr lang="ko-KR" altLang="en-US" sz="1400" b="1" dirty="0"/>
              <a:t>여 개 </a:t>
            </a:r>
            <a:br>
              <a:rPr lang="en-US" altLang="ko-KR" sz="1400" b="1" dirty="0"/>
            </a:br>
            <a:r>
              <a:rPr lang="ko-KR" altLang="en-US" sz="1400" b="1" dirty="0"/>
              <a:t>기업에 적용한</a:t>
            </a:r>
            <a:br>
              <a:rPr lang="ko-KR" altLang="en-US" sz="1400" b="1" dirty="0"/>
            </a:br>
            <a:r>
              <a:rPr lang="en-US" altLang="ko-KR" sz="1400" b="1" dirty="0"/>
              <a:t>Android</a:t>
            </a:r>
            <a:r>
              <a:rPr lang="ko-KR" altLang="en-US" sz="1400" b="1" dirty="0"/>
              <a:t>와 </a:t>
            </a:r>
            <a:r>
              <a:rPr lang="en-US" altLang="ko-KR" sz="1400" b="1" dirty="0"/>
              <a:t>iOS</a:t>
            </a:r>
            <a:br>
              <a:rPr lang="en-US" altLang="ko-KR" sz="1400" b="1" dirty="0"/>
            </a:br>
            <a:r>
              <a:rPr lang="ko-KR" altLang="en-US" sz="1400" b="1" u="sng" dirty="0"/>
              <a:t>어플리케이션</a:t>
            </a:r>
          </a:p>
          <a:p>
            <a:pPr algn="ctr"/>
            <a:endParaRPr lang="en-US" sz="1400" b="1" dirty="0"/>
          </a:p>
        </p:txBody>
      </p:sp>
      <p:sp>
        <p:nvSpPr>
          <p:cNvPr id="26" name="Rectangle 25"/>
          <p:cNvSpPr/>
          <p:nvPr/>
        </p:nvSpPr>
        <p:spPr>
          <a:xfrm>
            <a:off x="1127448" y="2584068"/>
            <a:ext cx="1683348" cy="37252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ko-KR" altLang="en-US" sz="1400" b="1" dirty="0"/>
              <a:t>경영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직무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인문</a:t>
            </a:r>
            <a:br>
              <a:rPr lang="en-US" altLang="ko-KR" sz="1400" b="1" dirty="0"/>
            </a:br>
            <a:r>
              <a:rPr lang="ko-KR" altLang="en-US" sz="1400" b="1" dirty="0"/>
              <a:t>자기계발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어학</a:t>
            </a:r>
            <a:br>
              <a:rPr lang="ko-KR" altLang="en-US" sz="1400" b="1" dirty="0"/>
            </a:br>
            <a:r>
              <a:rPr lang="ko-KR" altLang="en-US" sz="1400" b="1" dirty="0"/>
              <a:t>분야 </a:t>
            </a:r>
            <a:r>
              <a:rPr lang="en-US" altLang="ko-KR" sz="1400" b="1" dirty="0"/>
              <a:t>23,000</a:t>
            </a:r>
            <a:r>
              <a:rPr lang="ko-KR" altLang="en-US" sz="1400" b="1" dirty="0"/>
              <a:t>여 개 </a:t>
            </a:r>
            <a:r>
              <a:rPr lang="ko-KR" altLang="en-US" sz="1400" b="1" u="sng" dirty="0" err="1"/>
              <a:t>컨텐츠</a:t>
            </a:r>
            <a:endParaRPr lang="ko-KR" altLang="en-US" sz="1400" b="1" u="sng" dirty="0"/>
          </a:p>
          <a:p>
            <a:pPr algn="ctr"/>
            <a:endParaRPr lang="en-US" sz="1400" b="1" dirty="0"/>
          </a:p>
        </p:txBody>
      </p:sp>
      <p:sp>
        <p:nvSpPr>
          <p:cNvPr id="27" name="Rectangle 26"/>
          <p:cNvSpPr/>
          <p:nvPr/>
        </p:nvSpPr>
        <p:spPr>
          <a:xfrm>
            <a:off x="4805750" y="2584068"/>
            <a:ext cx="1683348" cy="372525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en-US" altLang="ko-KR" sz="1400" b="1" dirty="0"/>
              <a:t>100,000</a:t>
            </a:r>
            <a:r>
              <a:rPr lang="ko-KR" altLang="en-US" sz="1400" b="1" dirty="0"/>
              <a:t>명이</a:t>
            </a:r>
            <a:br>
              <a:rPr lang="en-US" altLang="ko-KR" sz="1400" b="1" dirty="0"/>
            </a:br>
            <a:r>
              <a:rPr lang="ko-KR" altLang="en-US" sz="1400" b="1" dirty="0"/>
              <a:t>함께 학습하는 스마트러닝 </a:t>
            </a:r>
            <a:br>
              <a:rPr lang="en-US" altLang="ko-KR" sz="1400" b="1" dirty="0"/>
            </a:br>
            <a:r>
              <a:rPr lang="ko-KR" altLang="en-US" sz="1400" b="1" u="sng" dirty="0"/>
              <a:t>서비스 플랫폼</a:t>
            </a:r>
          </a:p>
          <a:p>
            <a:pPr algn="ctr"/>
            <a:endParaRPr lang="en-US" sz="1400" b="1" dirty="0"/>
          </a:p>
        </p:txBody>
      </p:sp>
      <p:sp>
        <p:nvSpPr>
          <p:cNvPr id="28" name="Rectangle 27"/>
          <p:cNvSpPr/>
          <p:nvPr/>
        </p:nvSpPr>
        <p:spPr>
          <a:xfrm>
            <a:off x="6644900" y="2584068"/>
            <a:ext cx="1683348" cy="372525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ko-KR" altLang="en-US" sz="1400" b="1" dirty="0" err="1"/>
              <a:t>학습자별</a:t>
            </a:r>
            <a:r>
              <a:rPr lang="ko-KR" altLang="en-US" sz="1400" b="1" dirty="0"/>
              <a:t> 개인화</a:t>
            </a:r>
            <a:r>
              <a:rPr lang="en-US" altLang="ko-KR" sz="1400" b="1" dirty="0"/>
              <a:t>,</a:t>
            </a:r>
            <a:br>
              <a:rPr lang="en-US" altLang="ko-KR" sz="1400" b="1" dirty="0"/>
            </a:br>
            <a:r>
              <a:rPr lang="ko-KR" altLang="en-US" sz="1400" b="1" dirty="0"/>
              <a:t>고객별 </a:t>
            </a:r>
            <a:r>
              <a:rPr lang="ko-KR" altLang="en-US" sz="1400" b="1" dirty="0" err="1"/>
              <a:t>브랜딩을</a:t>
            </a:r>
            <a:br>
              <a:rPr lang="en-US" altLang="ko-KR" sz="1400" b="1" dirty="0"/>
            </a:br>
            <a:r>
              <a:rPr lang="ko-KR" altLang="en-US" sz="1400" b="1" dirty="0"/>
              <a:t>지원하는 </a:t>
            </a:r>
            <a:r>
              <a:rPr lang="ko-KR" altLang="en-US" sz="1400" b="1" u="sng" dirty="0"/>
              <a:t>학습</a:t>
            </a:r>
            <a:br>
              <a:rPr lang="en-US" altLang="ko-KR" sz="1400" b="1" dirty="0"/>
            </a:br>
            <a:r>
              <a:rPr lang="ko-KR" altLang="en-US" sz="1400" b="1" u="sng" dirty="0"/>
              <a:t>환경설정 서비스</a:t>
            </a:r>
            <a:endParaRPr lang="en-US" altLang="ko-KR" sz="1400" b="1" u="sng" dirty="0"/>
          </a:p>
        </p:txBody>
      </p:sp>
      <p:sp>
        <p:nvSpPr>
          <p:cNvPr id="16" name="Hexagon 15"/>
          <p:cNvSpPr/>
          <p:nvPr/>
        </p:nvSpPr>
        <p:spPr>
          <a:xfrm>
            <a:off x="1559496" y="3789040"/>
            <a:ext cx="1754115" cy="1512168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Mobile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Optimized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Content</a:t>
            </a: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Hexagon 16"/>
          <p:cNvSpPr/>
          <p:nvPr/>
        </p:nvSpPr>
        <p:spPr>
          <a:xfrm>
            <a:off x="4583832" y="3789040"/>
            <a:ext cx="1754115" cy="1512168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Learner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Centered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Platform</a:t>
            </a: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Hexagon 17"/>
          <p:cNvSpPr/>
          <p:nvPr/>
        </p:nvSpPr>
        <p:spPr>
          <a:xfrm>
            <a:off x="3071664" y="4581128"/>
            <a:ext cx="1754115" cy="1512168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Seamless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Learning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Experience</a:t>
            </a: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Hexagon 18"/>
          <p:cNvSpPr/>
          <p:nvPr/>
        </p:nvSpPr>
        <p:spPr>
          <a:xfrm>
            <a:off x="6096000" y="4581128"/>
            <a:ext cx="1754115" cy="1512168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Branded &amp;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Personalized</a:t>
            </a:r>
            <a:b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200" dirty="0">
                <a:solidFill>
                  <a:schemeClr val="tx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Learning</a:t>
            </a: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dirty="0">
              <a:solidFill>
                <a:schemeClr val="tx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3580" y="4839543"/>
            <a:ext cx="10631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err="1">
                <a:solidFill>
                  <a:schemeClr val="bg1"/>
                </a:solidFill>
              </a:rPr>
              <a:t>모바일</a:t>
            </a:r>
            <a:br>
              <a:rPr lang="en-US" altLang="ko-KR" sz="1100" dirty="0">
                <a:solidFill>
                  <a:schemeClr val="bg1"/>
                </a:solidFill>
              </a:rPr>
            </a:br>
            <a:r>
              <a:rPr lang="ko-KR" altLang="en-US" sz="1100" dirty="0">
                <a:solidFill>
                  <a:schemeClr val="bg1"/>
                </a:solidFill>
              </a:rPr>
              <a:t>최적화 </a:t>
            </a:r>
            <a:r>
              <a:rPr lang="ko-KR" altLang="en-US" sz="1100" dirty="0" err="1">
                <a:solidFill>
                  <a:schemeClr val="bg1"/>
                </a:solidFill>
              </a:rPr>
              <a:t>컨텐츠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59660" y="5620413"/>
            <a:ext cx="7809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/>
                </a:solidFill>
              </a:rPr>
              <a:t>단절 없는</a:t>
            </a:r>
            <a:br>
              <a:rPr lang="en-US" altLang="ko-KR" sz="1100" dirty="0">
                <a:solidFill>
                  <a:schemeClr val="bg1"/>
                </a:solidFill>
              </a:rPr>
            </a:br>
            <a:r>
              <a:rPr lang="ko-KR" altLang="en-US" sz="1100" dirty="0">
                <a:solidFill>
                  <a:schemeClr val="bg1"/>
                </a:solidFill>
              </a:rPr>
              <a:t>학습경험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67937" y="5620413"/>
            <a:ext cx="12073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err="1">
                <a:solidFill>
                  <a:schemeClr val="bg1"/>
                </a:solidFill>
              </a:rPr>
              <a:t>브랜딩</a:t>
            </a:r>
            <a:r>
              <a:rPr lang="en-US" altLang="ko-KR" sz="1100" dirty="0">
                <a:solidFill>
                  <a:schemeClr val="bg1"/>
                </a:solidFill>
              </a:rPr>
              <a:t>·</a:t>
            </a:r>
            <a:r>
              <a:rPr lang="ko-KR" altLang="en-US" sz="1100" dirty="0">
                <a:solidFill>
                  <a:schemeClr val="bg1"/>
                </a:solidFill>
              </a:rPr>
              <a:t>개인화된</a:t>
            </a:r>
            <a:br>
              <a:rPr lang="en-US" altLang="ko-KR" sz="1100" dirty="0">
                <a:solidFill>
                  <a:schemeClr val="bg1"/>
                </a:solidFill>
              </a:rPr>
            </a:br>
            <a:r>
              <a:rPr lang="ko-KR" altLang="en-US" sz="1100" dirty="0">
                <a:solidFill>
                  <a:schemeClr val="bg1"/>
                </a:solidFill>
              </a:rPr>
              <a:t>학습경험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6015" y="4839543"/>
            <a:ext cx="9252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>
                <a:solidFill>
                  <a:schemeClr val="bg1"/>
                </a:solidFill>
              </a:rPr>
              <a:t>고객</a:t>
            </a:r>
            <a:r>
              <a:rPr lang="en-US" altLang="ko-KR" sz="1100" dirty="0">
                <a:solidFill>
                  <a:schemeClr val="bg1"/>
                </a:solidFill>
              </a:rPr>
              <a:t>·</a:t>
            </a:r>
            <a:r>
              <a:rPr lang="ko-KR" altLang="en-US" sz="1100" dirty="0">
                <a:solidFill>
                  <a:schemeClr val="bg1"/>
                </a:solidFill>
              </a:rPr>
              <a:t>학습자</a:t>
            </a:r>
            <a:br>
              <a:rPr lang="en-US" altLang="ko-KR" sz="1100" dirty="0">
                <a:solidFill>
                  <a:schemeClr val="bg1"/>
                </a:solidFill>
              </a:rPr>
            </a:br>
            <a:r>
              <a:rPr lang="ko-KR" altLang="en-US" sz="1100" dirty="0">
                <a:solidFill>
                  <a:schemeClr val="bg1"/>
                </a:solidFill>
              </a:rPr>
              <a:t>주도 플랫폼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9036" y="2276872"/>
            <a:ext cx="1681760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CONTENT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66599" y="2276872"/>
            <a:ext cx="1681760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2"/>
                </a:solidFill>
              </a:rPr>
              <a:t>APPLICATION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07338" y="2276872"/>
            <a:ext cx="1681760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6"/>
                </a:solidFill>
              </a:rPr>
              <a:t>SERVICE PLATFORM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900" y="2276872"/>
            <a:ext cx="1681760" cy="523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3"/>
                </a:solidFill>
              </a:rPr>
              <a:t>CONFIGURATION SERVICE</a:t>
            </a:r>
          </a:p>
        </p:txBody>
      </p:sp>
      <p:sp>
        <p:nvSpPr>
          <p:cNvPr id="6" name="Isosceles Triangle 5"/>
          <p:cNvSpPr/>
          <p:nvPr/>
        </p:nvSpPr>
        <p:spPr>
          <a:xfrm rot="5400000">
            <a:off x="7860196" y="4420272"/>
            <a:ext cx="1440160" cy="216024"/>
          </a:xfrm>
          <a:prstGeom prst="triangle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8927884" y="2584068"/>
            <a:ext cx="2064660" cy="3600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학습효과 제고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27884" y="4767605"/>
            <a:ext cx="2064660" cy="3600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운영효율 제고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927884" y="2944108"/>
            <a:ext cx="2064660" cy="172675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상시 학습체제 실현</a:t>
            </a:r>
            <a:br>
              <a:rPr lang="en-US" altLang="ko-KR" sz="1400" dirty="0"/>
            </a:br>
            <a:r>
              <a:rPr lang="en-US" altLang="ko-KR" sz="1100" dirty="0"/>
              <a:t>: </a:t>
            </a:r>
            <a:r>
              <a:rPr lang="ko-KR" altLang="en-US" sz="1100" dirty="0"/>
              <a:t>언제</a:t>
            </a:r>
            <a:r>
              <a:rPr lang="en-US" altLang="ko-KR" sz="1100" dirty="0"/>
              <a:t>, </a:t>
            </a:r>
            <a:r>
              <a:rPr lang="ko-KR" altLang="en-US" sz="1100" dirty="0"/>
              <a:t>어디서</a:t>
            </a:r>
            <a:r>
              <a:rPr lang="en-US" altLang="ko-KR" sz="1100" dirty="0"/>
              <a:t>, </a:t>
            </a:r>
            <a:r>
              <a:rPr lang="ko-KR" altLang="en-US" sz="1100" dirty="0"/>
              <a:t>무엇이나 학습</a:t>
            </a:r>
            <a:br>
              <a:rPr lang="en-US" altLang="ko-KR" sz="1100" dirty="0"/>
            </a:br>
            <a:r>
              <a:rPr lang="en-US" altLang="ko-KR" sz="1100" dirty="0"/>
              <a:t>: </a:t>
            </a:r>
            <a:r>
              <a:rPr lang="ko-KR" altLang="en-US" sz="1100" dirty="0"/>
              <a:t>비정형 학습 강화</a:t>
            </a:r>
            <a:endParaRPr lang="en-US" altLang="ko-KR" sz="1100" dirty="0"/>
          </a:p>
          <a:p>
            <a:pPr marL="17621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학습 동인</a:t>
            </a:r>
            <a:r>
              <a:rPr lang="en-US" altLang="ko-KR" sz="1400" b="1" dirty="0"/>
              <a:t>·</a:t>
            </a:r>
            <a:r>
              <a:rPr lang="ko-KR" altLang="en-US" sz="1400" b="1" dirty="0" err="1"/>
              <a:t>주도성</a:t>
            </a:r>
            <a:r>
              <a:rPr lang="ko-KR" altLang="en-US" sz="1400" b="1" dirty="0"/>
              <a:t> 강화</a:t>
            </a:r>
            <a:br>
              <a:rPr lang="en-US" altLang="ko-KR" sz="1400" dirty="0"/>
            </a:br>
            <a:r>
              <a:rPr lang="en-US" altLang="ko-KR" sz="1100" dirty="0"/>
              <a:t>: </a:t>
            </a:r>
            <a:r>
              <a:rPr lang="ko-KR" altLang="en-US" sz="1100" dirty="0" err="1"/>
              <a:t>차시별</a:t>
            </a:r>
            <a:r>
              <a:rPr lang="ko-KR" altLang="en-US" sz="1100" dirty="0"/>
              <a:t> 선택 학습</a:t>
            </a:r>
            <a:br>
              <a:rPr lang="en-US" altLang="ko-KR" sz="1100" dirty="0"/>
            </a:br>
            <a:r>
              <a:rPr lang="en-US" altLang="ko-KR" sz="1100" dirty="0"/>
              <a:t>: </a:t>
            </a:r>
            <a:r>
              <a:rPr lang="ko-KR" altLang="en-US" sz="1100" dirty="0" err="1"/>
              <a:t>미수료</a:t>
            </a:r>
            <a:r>
              <a:rPr lang="ko-KR" altLang="en-US" sz="1100" dirty="0"/>
              <a:t> </a:t>
            </a:r>
            <a:r>
              <a:rPr lang="en-US" altLang="ko-KR" sz="1100" dirty="0"/>
              <a:t>Penalty </a:t>
            </a:r>
            <a:r>
              <a:rPr lang="ko-KR" altLang="en-US" sz="1100" dirty="0"/>
              <a:t>無</a:t>
            </a:r>
            <a:endParaRPr lang="en-US" altLang="ko-KR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8927884" y="5137591"/>
            <a:ext cx="2064660" cy="131574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저비용 연간 정액제</a:t>
            </a:r>
            <a:br>
              <a:rPr lang="en-US" altLang="ko-KR" sz="1400" dirty="0"/>
            </a:br>
            <a:r>
              <a:rPr lang="en-US" altLang="ko-KR" sz="1100" dirty="0"/>
              <a:t>: </a:t>
            </a:r>
            <a:r>
              <a:rPr lang="ko-KR" altLang="en-US" sz="1100" dirty="0"/>
              <a:t>이러닝 대비 최대 </a:t>
            </a:r>
            <a:r>
              <a:rPr lang="en-US" altLang="ko-KR" sz="1100" dirty="0"/>
              <a:t>80% </a:t>
            </a:r>
            <a:r>
              <a:rPr lang="ko-KR" altLang="en-US" sz="1100" dirty="0"/>
              <a:t>절감</a:t>
            </a:r>
            <a:endParaRPr lang="en-US" altLang="ko-KR" sz="1400" dirty="0"/>
          </a:p>
          <a:p>
            <a:pPr marL="17621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예산 편성</a:t>
            </a:r>
            <a:r>
              <a:rPr lang="en-US" altLang="ko-KR" sz="1400" b="1" dirty="0"/>
              <a:t>·</a:t>
            </a:r>
            <a:r>
              <a:rPr lang="ko-KR" altLang="en-US" sz="1400" b="1" dirty="0"/>
              <a:t>관리 용이</a:t>
            </a:r>
            <a:endParaRPr lang="en-US" altLang="ko-KR" sz="1400" b="1" dirty="0"/>
          </a:p>
          <a:p>
            <a:pPr marL="176213" indent="-17621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/>
              <a:t>환급 관리업무 불필요</a:t>
            </a:r>
            <a:endParaRPr lang="en-US" altLang="ko-KR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8927884" y="2276872"/>
            <a:ext cx="206466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u="sng" dirty="0">
                <a:solidFill>
                  <a:schemeClr val="bg1">
                    <a:lumMod val="50000"/>
                  </a:schemeClr>
                </a:solidFill>
              </a:rPr>
              <a:t>기대효과</a:t>
            </a:r>
            <a:endParaRPr lang="en-US" sz="1400" b="1" u="sn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20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휴먼캠퍼스 제안 </a:t>
            </a:r>
            <a:r>
              <a:rPr lang="ko-KR" altLang="en-US" dirty="0" err="1"/>
              <a:t>컨텐츠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연간 정액제로 무제한 학습이 가능한 스마트러닝 전용 </a:t>
            </a:r>
            <a:r>
              <a:rPr lang="en-US" altLang="ko-KR" dirty="0"/>
              <a:t>2,500</a:t>
            </a:r>
            <a:r>
              <a:rPr lang="ko-KR" altLang="en-US" dirty="0"/>
              <a:t>여 개 과정</a:t>
            </a:r>
            <a:r>
              <a:rPr lang="en-US" altLang="ko-KR" dirty="0"/>
              <a:t>, 23,000</a:t>
            </a:r>
            <a:r>
              <a:rPr lang="ko-KR" altLang="en-US" dirty="0"/>
              <a:t>여 개 </a:t>
            </a:r>
            <a:r>
              <a:rPr lang="ko-KR" altLang="en-US" dirty="0" err="1"/>
              <a:t>컨텐츠를</a:t>
            </a:r>
            <a:r>
              <a:rPr lang="ko-KR" altLang="en-US" dirty="0"/>
              <a:t> 제공하고</a:t>
            </a:r>
            <a:r>
              <a:rPr lang="en-US" altLang="ko-KR" dirty="0"/>
              <a:t>,</a:t>
            </a:r>
            <a:r>
              <a:rPr lang="ko-KR" altLang="en-US" dirty="0"/>
              <a:t> 최신성 유지를 위해 매월 </a:t>
            </a:r>
            <a:r>
              <a:rPr lang="en-US" altLang="ko-KR" dirty="0"/>
              <a:t>200</a:t>
            </a:r>
            <a:r>
              <a:rPr lang="ko-KR" altLang="en-US" dirty="0"/>
              <a:t>개 이상의 </a:t>
            </a:r>
            <a:r>
              <a:rPr lang="ko-KR" altLang="en-US" dirty="0" err="1"/>
              <a:t>컨텐츠를</a:t>
            </a:r>
            <a:r>
              <a:rPr lang="ko-KR" altLang="en-US" dirty="0"/>
              <a:t> 도입하겠습니다</a:t>
            </a:r>
            <a:r>
              <a:rPr lang="en-US" altLang="ko-KR" dirty="0"/>
              <a:t>.</a:t>
            </a:r>
            <a:endParaRPr lang="en-US" altLang="ko-KR" b="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9</a:t>
            </a:fld>
            <a:endParaRPr lang="en-US"/>
          </a:p>
        </p:txBody>
      </p:sp>
      <p:sp>
        <p:nvSpPr>
          <p:cNvPr id="5" name="직사각형 11"/>
          <p:cNvSpPr/>
          <p:nvPr/>
        </p:nvSpPr>
        <p:spPr>
          <a:xfrm>
            <a:off x="8389890" y="2420888"/>
            <a:ext cx="2760678" cy="40731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베스트셀러 저자 </a:t>
            </a:r>
            <a:r>
              <a:rPr kumimoji="0" lang="ko-KR" altLang="en-US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직강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직사각형 16"/>
          <p:cNvSpPr/>
          <p:nvPr/>
        </p:nvSpPr>
        <p:spPr>
          <a:xfrm>
            <a:off x="8389890" y="2920968"/>
            <a:ext cx="2760677" cy="3031433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5,000</a:t>
            </a:r>
            <a:r>
              <a:rPr lang="ko-KR" altLang="en-US" sz="1200" b="1" kern="0" dirty="0">
                <a:solidFill>
                  <a:prstClr val="black"/>
                </a:solidFill>
                <a:latin typeface="+mn-ea"/>
              </a:rPr>
              <a:t>개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직사각형 8"/>
          <p:cNvSpPr/>
          <p:nvPr/>
        </p:nvSpPr>
        <p:spPr>
          <a:xfrm>
            <a:off x="4085295" y="2420888"/>
            <a:ext cx="1315344" cy="40731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어학</a:t>
            </a:r>
          </a:p>
        </p:txBody>
      </p:sp>
      <p:sp>
        <p:nvSpPr>
          <p:cNvPr id="8" name="직사각형 9"/>
          <p:cNvSpPr/>
          <p:nvPr/>
        </p:nvSpPr>
        <p:spPr>
          <a:xfrm>
            <a:off x="2634785" y="2420888"/>
            <a:ext cx="1315344" cy="40731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자기계발</a:t>
            </a:r>
          </a:p>
        </p:txBody>
      </p:sp>
      <p:sp>
        <p:nvSpPr>
          <p:cNvPr id="9" name="직사각형 10"/>
          <p:cNvSpPr/>
          <p:nvPr/>
        </p:nvSpPr>
        <p:spPr>
          <a:xfrm>
            <a:off x="5535806" y="2420888"/>
            <a:ext cx="1315344" cy="40731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인문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·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교양</a:t>
            </a:r>
          </a:p>
        </p:txBody>
      </p:sp>
      <p:sp>
        <p:nvSpPr>
          <p:cNvPr id="10" name="직사각형 13"/>
          <p:cNvSpPr/>
          <p:nvPr/>
        </p:nvSpPr>
        <p:spPr>
          <a:xfrm>
            <a:off x="4085295" y="2920968"/>
            <a:ext cx="1315344" cy="3031433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7,500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개</a:t>
            </a:r>
          </a:p>
        </p:txBody>
      </p:sp>
      <p:sp>
        <p:nvSpPr>
          <p:cNvPr id="11" name="직사각형 14"/>
          <p:cNvSpPr/>
          <p:nvPr/>
        </p:nvSpPr>
        <p:spPr>
          <a:xfrm>
            <a:off x="2634785" y="2920968"/>
            <a:ext cx="1315344" cy="3031433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1,700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개</a:t>
            </a:r>
          </a:p>
        </p:txBody>
      </p:sp>
      <p:sp>
        <p:nvSpPr>
          <p:cNvPr id="12" name="직사각형 15"/>
          <p:cNvSpPr/>
          <p:nvPr/>
        </p:nvSpPr>
        <p:spPr>
          <a:xfrm>
            <a:off x="5535806" y="2920968"/>
            <a:ext cx="1315344" cy="3031433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1,500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개</a:t>
            </a:r>
          </a:p>
        </p:txBody>
      </p:sp>
      <p:grpSp>
        <p:nvGrpSpPr>
          <p:cNvPr id="13" name="그룹 56"/>
          <p:cNvGrpSpPr/>
          <p:nvPr/>
        </p:nvGrpSpPr>
        <p:grpSpPr>
          <a:xfrm>
            <a:off x="5663093" y="3316711"/>
            <a:ext cx="1060769" cy="2485049"/>
            <a:chOff x="5019600" y="2629025"/>
            <a:chExt cx="1069932" cy="1429687"/>
          </a:xfrm>
        </p:grpSpPr>
        <p:sp>
          <p:nvSpPr>
            <p:cNvPr id="14" name="직사각형 21"/>
            <p:cNvSpPr/>
            <p:nvPr/>
          </p:nvSpPr>
          <p:spPr>
            <a:xfrm>
              <a:off x="5019600" y="2629025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인문이야기</a:t>
              </a:r>
            </a:p>
          </p:txBody>
        </p:sp>
        <p:sp>
          <p:nvSpPr>
            <p:cNvPr id="15" name="직사각형 22"/>
            <p:cNvSpPr/>
            <p:nvPr/>
          </p:nvSpPr>
          <p:spPr>
            <a:xfrm>
              <a:off x="5019600" y="2927702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문화예술</a:t>
              </a:r>
            </a:p>
          </p:txBody>
        </p:sp>
        <p:sp>
          <p:nvSpPr>
            <p:cNvPr id="16" name="직사각형 23"/>
            <p:cNvSpPr/>
            <p:nvPr/>
          </p:nvSpPr>
          <p:spPr>
            <a:xfrm>
              <a:off x="5019600" y="3226379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사회과학</a:t>
              </a:r>
            </a:p>
          </p:txBody>
        </p:sp>
        <p:sp>
          <p:nvSpPr>
            <p:cNvPr id="17" name="직사각형 24"/>
            <p:cNvSpPr/>
            <p:nvPr/>
          </p:nvSpPr>
          <p:spPr>
            <a:xfrm>
              <a:off x="5019600" y="3525056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자연과학</a:t>
              </a:r>
            </a:p>
          </p:txBody>
        </p:sp>
        <p:sp>
          <p:nvSpPr>
            <p:cNvPr id="18" name="직사각형 25"/>
            <p:cNvSpPr/>
            <p:nvPr/>
          </p:nvSpPr>
          <p:spPr>
            <a:xfrm>
              <a:off x="5019600" y="3814340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웰빙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라이프</a:t>
              </a:r>
            </a:p>
          </p:txBody>
        </p:sp>
      </p:grpSp>
      <p:sp>
        <p:nvSpPr>
          <p:cNvPr id="19" name="직사각형 29"/>
          <p:cNvSpPr/>
          <p:nvPr/>
        </p:nvSpPr>
        <p:spPr>
          <a:xfrm>
            <a:off x="4212583" y="3316710"/>
            <a:ext cx="1060769" cy="424762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영어</a:t>
            </a:r>
          </a:p>
        </p:txBody>
      </p:sp>
      <p:sp>
        <p:nvSpPr>
          <p:cNvPr id="20" name="직사각형 30"/>
          <p:cNvSpPr/>
          <p:nvPr/>
        </p:nvSpPr>
        <p:spPr>
          <a:xfrm>
            <a:off x="4212583" y="3835862"/>
            <a:ext cx="1060769" cy="424762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중국어</a:t>
            </a:r>
          </a:p>
        </p:txBody>
      </p:sp>
      <p:sp>
        <p:nvSpPr>
          <p:cNvPr id="21" name="직사각형 31"/>
          <p:cNvSpPr/>
          <p:nvPr/>
        </p:nvSpPr>
        <p:spPr>
          <a:xfrm>
            <a:off x="4212583" y="4355016"/>
            <a:ext cx="1060769" cy="424762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일본어</a:t>
            </a:r>
          </a:p>
        </p:txBody>
      </p:sp>
      <p:sp>
        <p:nvSpPr>
          <p:cNvPr id="22" name="직사각형 32"/>
          <p:cNvSpPr/>
          <p:nvPr/>
        </p:nvSpPr>
        <p:spPr>
          <a:xfrm>
            <a:off x="4212583" y="4874169"/>
            <a:ext cx="1060769" cy="927591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독어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/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불어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/</a:t>
            </a:r>
            <a:b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</a:b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러시아어 등</a:t>
            </a:r>
            <a:b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</a:b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11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개 </a:t>
            </a:r>
            <a:b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</a:b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제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2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외국어</a:t>
            </a:r>
          </a:p>
        </p:txBody>
      </p:sp>
      <p:grpSp>
        <p:nvGrpSpPr>
          <p:cNvPr id="23" name="그룹 55"/>
          <p:cNvGrpSpPr/>
          <p:nvPr/>
        </p:nvGrpSpPr>
        <p:grpSpPr>
          <a:xfrm>
            <a:off x="2762072" y="3316711"/>
            <a:ext cx="1060769" cy="2485049"/>
            <a:chOff x="3584268" y="3226379"/>
            <a:chExt cx="1069932" cy="832333"/>
          </a:xfrm>
        </p:grpSpPr>
        <p:sp>
          <p:nvSpPr>
            <p:cNvPr id="24" name="직사각형 34"/>
            <p:cNvSpPr/>
            <p:nvPr/>
          </p:nvSpPr>
          <p:spPr>
            <a:xfrm>
              <a:off x="3584268" y="3226379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Biz Skill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5" name="직사각형 35"/>
            <p:cNvSpPr/>
            <p:nvPr/>
          </p:nvSpPr>
          <p:spPr>
            <a:xfrm>
              <a:off x="3584268" y="3525056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테마특강</a:t>
              </a:r>
            </a:p>
          </p:txBody>
        </p:sp>
        <p:sp>
          <p:nvSpPr>
            <p:cNvPr id="26" name="직사각형 36"/>
            <p:cNvSpPr/>
            <p:nvPr/>
          </p:nvSpPr>
          <p:spPr>
            <a:xfrm>
              <a:off x="3584268" y="3814340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자기계발</a:t>
              </a:r>
            </a:p>
          </p:txBody>
        </p:sp>
      </p:grpSp>
      <p:grpSp>
        <p:nvGrpSpPr>
          <p:cNvPr id="27" name="그룹 4"/>
          <p:cNvGrpSpPr/>
          <p:nvPr/>
        </p:nvGrpSpPr>
        <p:grpSpPr>
          <a:xfrm>
            <a:off x="8525659" y="3316711"/>
            <a:ext cx="2443879" cy="2485049"/>
            <a:chOff x="6437376" y="2123487"/>
            <a:chExt cx="1975104" cy="2008377"/>
          </a:xfrm>
        </p:grpSpPr>
        <p:sp>
          <p:nvSpPr>
            <p:cNvPr id="28" name="직사각형 38"/>
            <p:cNvSpPr/>
            <p:nvPr/>
          </p:nvSpPr>
          <p:spPr>
            <a:xfrm>
              <a:off x="6437376" y="2123487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마케팅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영업</a:t>
              </a:r>
            </a:p>
          </p:txBody>
        </p:sp>
        <p:sp>
          <p:nvSpPr>
            <p:cNvPr id="29" name="직사각형 39"/>
            <p:cNvSpPr/>
            <p:nvPr/>
          </p:nvSpPr>
          <p:spPr>
            <a:xfrm>
              <a:off x="6437376" y="2422164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심리학</a:t>
              </a:r>
            </a:p>
          </p:txBody>
        </p:sp>
        <p:sp>
          <p:nvSpPr>
            <p:cNvPr id="30" name="직사각형 40"/>
            <p:cNvSpPr/>
            <p:nvPr/>
          </p:nvSpPr>
          <p:spPr>
            <a:xfrm>
              <a:off x="6437376" y="2720841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커뮤니케이션</a:t>
              </a:r>
            </a:p>
          </p:txBody>
        </p:sp>
        <p:sp>
          <p:nvSpPr>
            <p:cNvPr id="31" name="직사각형 41"/>
            <p:cNvSpPr/>
            <p:nvPr/>
          </p:nvSpPr>
          <p:spPr>
            <a:xfrm>
              <a:off x="6437376" y="3019518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리더십 소양</a:t>
              </a:r>
            </a:p>
          </p:txBody>
        </p:sp>
        <p:sp>
          <p:nvSpPr>
            <p:cNvPr id="32" name="직사각형 42"/>
            <p:cNvSpPr/>
            <p:nvPr/>
          </p:nvSpPr>
          <p:spPr>
            <a:xfrm>
              <a:off x="6437376" y="3308802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라이프</a:t>
              </a:r>
            </a:p>
          </p:txBody>
        </p:sp>
        <p:sp>
          <p:nvSpPr>
            <p:cNvPr id="33" name="직사각형 43"/>
            <p:cNvSpPr/>
            <p:nvPr/>
          </p:nvSpPr>
          <p:spPr>
            <a:xfrm>
              <a:off x="7466076" y="2123487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인문학</a:t>
              </a:r>
            </a:p>
          </p:txBody>
        </p:sp>
        <p:sp>
          <p:nvSpPr>
            <p:cNvPr id="34" name="직사각형 44"/>
            <p:cNvSpPr/>
            <p:nvPr/>
          </p:nvSpPr>
          <p:spPr>
            <a:xfrm>
              <a:off x="7466076" y="2422164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트렌드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5" name="직사각형 45"/>
            <p:cNvSpPr/>
            <p:nvPr/>
          </p:nvSpPr>
          <p:spPr>
            <a:xfrm>
              <a:off x="7466076" y="2720841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경영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경제</a:t>
              </a:r>
            </a:p>
          </p:txBody>
        </p:sp>
        <p:sp>
          <p:nvSpPr>
            <p:cNvPr id="36" name="직사각형 46"/>
            <p:cNvSpPr/>
            <p:nvPr/>
          </p:nvSpPr>
          <p:spPr>
            <a:xfrm>
              <a:off x="7466076" y="3019518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학습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교육</a:t>
              </a:r>
            </a:p>
          </p:txBody>
        </p:sp>
        <p:sp>
          <p:nvSpPr>
            <p:cNvPr id="37" name="직사각형 47"/>
            <p:cNvSpPr/>
            <p:nvPr/>
          </p:nvSpPr>
          <p:spPr>
            <a:xfrm>
              <a:off x="7466076" y="3308802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창의적 사고</a:t>
              </a:r>
            </a:p>
          </p:txBody>
        </p:sp>
        <p:sp>
          <p:nvSpPr>
            <p:cNvPr id="38" name="직사각형 49"/>
            <p:cNvSpPr/>
            <p:nvPr/>
          </p:nvSpPr>
          <p:spPr>
            <a:xfrm>
              <a:off x="6437376" y="3598208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예술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대중문화</a:t>
              </a:r>
            </a:p>
          </p:txBody>
        </p:sp>
        <p:sp>
          <p:nvSpPr>
            <p:cNvPr id="39" name="직사각형 50"/>
            <p:cNvSpPr/>
            <p:nvPr/>
          </p:nvSpPr>
          <p:spPr>
            <a:xfrm>
              <a:off x="6437376" y="3887492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사회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문화</a:t>
              </a:r>
            </a:p>
          </p:txBody>
        </p:sp>
        <p:sp>
          <p:nvSpPr>
            <p:cNvPr id="40" name="직사각형 51"/>
            <p:cNvSpPr/>
            <p:nvPr/>
          </p:nvSpPr>
          <p:spPr>
            <a:xfrm>
              <a:off x="7466076" y="3598208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셀프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 리더십</a:t>
              </a:r>
            </a:p>
          </p:txBody>
        </p:sp>
        <p:sp>
          <p:nvSpPr>
            <p:cNvPr id="41" name="직사각형 52"/>
            <p:cNvSpPr/>
            <p:nvPr/>
          </p:nvSpPr>
          <p:spPr>
            <a:xfrm>
              <a:off x="7466076" y="3887492"/>
              <a:ext cx="946404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자기계발</a:t>
              </a:r>
            </a:p>
          </p:txBody>
        </p:sp>
      </p:grpSp>
      <p:sp>
        <p:nvSpPr>
          <p:cNvPr id="42" name="직사각형 58"/>
          <p:cNvSpPr/>
          <p:nvPr/>
        </p:nvSpPr>
        <p:spPr>
          <a:xfrm>
            <a:off x="6966257" y="2420888"/>
            <a:ext cx="1315344" cy="40731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취미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·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생활</a:t>
            </a:r>
          </a:p>
        </p:txBody>
      </p:sp>
      <p:sp>
        <p:nvSpPr>
          <p:cNvPr id="43" name="직사각형 59"/>
          <p:cNvSpPr/>
          <p:nvPr/>
        </p:nvSpPr>
        <p:spPr>
          <a:xfrm>
            <a:off x="6966257" y="2920968"/>
            <a:ext cx="1315344" cy="3031433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3,000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개</a:t>
            </a:r>
          </a:p>
        </p:txBody>
      </p:sp>
      <p:grpSp>
        <p:nvGrpSpPr>
          <p:cNvPr id="44" name="그룹 60"/>
          <p:cNvGrpSpPr/>
          <p:nvPr/>
        </p:nvGrpSpPr>
        <p:grpSpPr>
          <a:xfrm>
            <a:off x="7093544" y="3316711"/>
            <a:ext cx="1060769" cy="2485049"/>
            <a:chOff x="5019600" y="2629025"/>
            <a:chExt cx="1069932" cy="1429687"/>
          </a:xfrm>
        </p:grpSpPr>
        <p:sp>
          <p:nvSpPr>
            <p:cNvPr id="45" name="직사각형 61"/>
            <p:cNvSpPr/>
            <p:nvPr/>
          </p:nvSpPr>
          <p:spPr>
            <a:xfrm>
              <a:off x="5019600" y="2629025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요리</a:t>
              </a:r>
            </a:p>
          </p:txBody>
        </p:sp>
        <p:sp>
          <p:nvSpPr>
            <p:cNvPr id="46" name="직사각형 62"/>
            <p:cNvSpPr/>
            <p:nvPr/>
          </p:nvSpPr>
          <p:spPr>
            <a:xfrm>
              <a:off x="5019600" y="2927702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건강</a:t>
              </a:r>
            </a:p>
          </p:txBody>
        </p:sp>
        <p:sp>
          <p:nvSpPr>
            <p:cNvPr id="47" name="직사각형 63"/>
            <p:cNvSpPr/>
            <p:nvPr/>
          </p:nvSpPr>
          <p:spPr>
            <a:xfrm>
              <a:off x="5019600" y="3226379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임신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출산</a:t>
              </a:r>
            </a:p>
          </p:txBody>
        </p:sp>
        <p:sp>
          <p:nvSpPr>
            <p:cNvPr id="48" name="직사각형 64"/>
            <p:cNvSpPr/>
            <p:nvPr/>
          </p:nvSpPr>
          <p:spPr>
            <a:xfrm>
              <a:off x="5019600" y="3525056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공예</a:t>
              </a:r>
            </a:p>
          </p:txBody>
        </p:sp>
        <p:sp>
          <p:nvSpPr>
            <p:cNvPr id="49" name="직사각형 65"/>
            <p:cNvSpPr/>
            <p:nvPr/>
          </p:nvSpPr>
          <p:spPr>
            <a:xfrm>
              <a:off x="5019600" y="3814340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뷰티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패션</a:t>
              </a:r>
              <a:b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</a:b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外 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7 </a:t>
              </a: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분야</a:t>
              </a:r>
            </a:p>
          </p:txBody>
        </p:sp>
      </p:grpSp>
      <p:sp>
        <p:nvSpPr>
          <p:cNvPr id="50" name="직사각형 7"/>
          <p:cNvSpPr/>
          <p:nvPr/>
        </p:nvSpPr>
        <p:spPr>
          <a:xfrm>
            <a:off x="1217612" y="2420888"/>
            <a:ext cx="1315344" cy="40731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경영직무</a:t>
            </a:r>
          </a:p>
        </p:txBody>
      </p:sp>
      <p:sp>
        <p:nvSpPr>
          <p:cNvPr id="51" name="직사각형 12"/>
          <p:cNvSpPr/>
          <p:nvPr/>
        </p:nvSpPr>
        <p:spPr>
          <a:xfrm>
            <a:off x="1217612" y="2920968"/>
            <a:ext cx="1315344" cy="3031433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lIns="0" rIns="0" rtlCol="0" anchor="t" anchorCtr="0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4,000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개</a:t>
            </a:r>
          </a:p>
        </p:txBody>
      </p:sp>
      <p:grpSp>
        <p:nvGrpSpPr>
          <p:cNvPr id="52" name="그룹 53"/>
          <p:cNvGrpSpPr/>
          <p:nvPr/>
        </p:nvGrpSpPr>
        <p:grpSpPr>
          <a:xfrm>
            <a:off x="1346191" y="3316711"/>
            <a:ext cx="1060769" cy="2485049"/>
            <a:chOff x="714905" y="2629025"/>
            <a:chExt cx="1069932" cy="1429687"/>
          </a:xfrm>
        </p:grpSpPr>
        <p:sp>
          <p:nvSpPr>
            <p:cNvPr id="53" name="직사각형 2"/>
            <p:cNvSpPr/>
            <p:nvPr/>
          </p:nvSpPr>
          <p:spPr>
            <a:xfrm>
              <a:off x="714905" y="2629025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경영일반</a:t>
              </a:r>
            </a:p>
          </p:txBody>
        </p:sp>
        <p:sp>
          <p:nvSpPr>
            <p:cNvPr id="54" name="직사각형 17"/>
            <p:cNvSpPr/>
            <p:nvPr/>
          </p:nvSpPr>
          <p:spPr>
            <a:xfrm>
              <a:off x="714905" y="2927702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MBA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5" name="직사각형 18"/>
            <p:cNvSpPr/>
            <p:nvPr/>
          </p:nvSpPr>
          <p:spPr>
            <a:xfrm>
              <a:off x="714905" y="3226379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리더십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6" name="직사각형 19"/>
            <p:cNvSpPr/>
            <p:nvPr/>
          </p:nvSpPr>
          <p:spPr>
            <a:xfrm>
              <a:off x="714905" y="3525056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IT / OA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7" name="직사각형 20"/>
            <p:cNvSpPr/>
            <p:nvPr/>
          </p:nvSpPr>
          <p:spPr>
            <a:xfrm>
              <a:off x="714905" y="3814340"/>
              <a:ext cx="1069932" cy="244372"/>
            </a:xfrm>
            <a:prstGeom prst="rect">
              <a:avLst/>
            </a:prstGeom>
            <a:solidFill>
              <a:sysClr val="window" lastClr="FFFFFF"/>
            </a:solidFill>
            <a:ln w="1587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산업전문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18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</a:t>
            </a:r>
            <a:r>
              <a:rPr lang="ko-KR" altLang="en-US" dirty="0" err="1"/>
              <a:t>컨텐츠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직무과정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검증된 교수 설계기법을 적용</a:t>
            </a:r>
            <a:r>
              <a:rPr lang="en-US" altLang="ko-KR" dirty="0"/>
              <a:t>, </a:t>
            </a:r>
            <a:r>
              <a:rPr lang="ko-KR" altLang="en-US" dirty="0"/>
              <a:t>스마트러닝에 적합한 교수방법을 채택</a:t>
            </a:r>
            <a:r>
              <a:rPr lang="en-US" altLang="ko-KR" dirty="0"/>
              <a:t>, </a:t>
            </a:r>
            <a:r>
              <a:rPr lang="ko-KR" altLang="en-US" dirty="0"/>
              <a:t>학습 </a:t>
            </a:r>
            <a:r>
              <a:rPr lang="ko-KR" altLang="en-US" dirty="0" err="1"/>
              <a:t>즉시성</a:t>
            </a:r>
            <a:r>
              <a:rPr lang="en-US" altLang="ko-KR" dirty="0"/>
              <a:t>·</a:t>
            </a:r>
            <a:r>
              <a:rPr lang="ko-KR" altLang="en-US" dirty="0"/>
              <a:t>이동성을 반영한 「직무과정」을 제공하겠습니다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59496" y="2204864"/>
            <a:ext cx="2880320" cy="39604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en-US" altLang="ko-KR" sz="1400" b="1" dirty="0"/>
              <a:t>STAR </a:t>
            </a:r>
            <a:r>
              <a:rPr lang="en-US" altLang="ko-KR" sz="1400" baseline="30000" dirty="0"/>
              <a:t>TM</a:t>
            </a:r>
            <a:r>
              <a:rPr lang="en-US" altLang="ko-KR" sz="1400" b="1" dirty="0"/>
              <a:t> </a:t>
            </a:r>
            <a:r>
              <a:rPr lang="ko-KR" altLang="en-US" sz="1400" b="1" dirty="0" err="1"/>
              <a:t>컨텐츠</a:t>
            </a:r>
            <a:r>
              <a:rPr lang="ko-KR" altLang="en-US" sz="1400" b="1" dirty="0"/>
              <a:t> </a:t>
            </a:r>
            <a:r>
              <a:rPr lang="ko-KR" altLang="en-US" sz="1400" b="1" u="sng" dirty="0"/>
              <a:t>설계기법</a:t>
            </a:r>
            <a:r>
              <a:rPr lang="ko-KR" altLang="en-US" sz="1400" b="1" dirty="0"/>
              <a:t> 적용 </a:t>
            </a:r>
            <a:r>
              <a:rPr lang="en-US" altLang="ko-KR" sz="1400" baseline="30000" dirty="0"/>
              <a:t>1)</a:t>
            </a:r>
            <a:endParaRPr lang="en-US" sz="1400" baseline="30000" dirty="0"/>
          </a:p>
        </p:txBody>
      </p:sp>
      <p:sp>
        <p:nvSpPr>
          <p:cNvPr id="6" name="Rectangle 5"/>
          <p:cNvSpPr/>
          <p:nvPr/>
        </p:nvSpPr>
        <p:spPr>
          <a:xfrm>
            <a:off x="4655840" y="2204864"/>
            <a:ext cx="2880320" cy="39604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ko-KR" altLang="en-US" sz="1400" b="1" dirty="0"/>
              <a:t>목표</a:t>
            </a:r>
            <a:r>
              <a:rPr lang="en-US" altLang="ko-KR" sz="1400" b="1" dirty="0"/>
              <a:t>·</a:t>
            </a:r>
            <a:r>
              <a:rPr lang="ko-KR" altLang="en-US" sz="1400" b="1" dirty="0"/>
              <a:t>내용 고려한 </a:t>
            </a:r>
            <a:r>
              <a:rPr lang="ko-KR" altLang="en-US" sz="1400" b="1" u="sng" dirty="0"/>
              <a:t>교수방법</a:t>
            </a:r>
            <a:r>
              <a:rPr lang="ko-KR" altLang="en-US" sz="1400" b="1" dirty="0"/>
              <a:t> 적용</a:t>
            </a:r>
            <a:endParaRPr lang="en-US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7752184" y="2204864"/>
            <a:ext cx="2880320" cy="39604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ko-KR" altLang="en-US" sz="1400" b="1" dirty="0" err="1"/>
              <a:t>모바일</a:t>
            </a:r>
            <a:r>
              <a:rPr lang="ko-KR" altLang="en-US" sz="1400" b="1" dirty="0"/>
              <a:t> 환경 고려한 </a:t>
            </a:r>
            <a:r>
              <a:rPr lang="ko-KR" altLang="en-US" sz="1400" b="1" u="sng" dirty="0"/>
              <a:t>학습시간</a:t>
            </a:r>
            <a:r>
              <a:rPr lang="ko-KR" altLang="en-US" sz="1400" b="1" dirty="0"/>
              <a:t> 단축</a:t>
            </a:r>
            <a:endParaRPr lang="en-US" sz="1400" b="1" dirty="0"/>
          </a:p>
        </p:txBody>
      </p:sp>
      <p:sp>
        <p:nvSpPr>
          <p:cNvPr id="9" name="Rectangle 8"/>
          <p:cNvSpPr/>
          <p:nvPr/>
        </p:nvSpPr>
        <p:spPr>
          <a:xfrm>
            <a:off x="1703512" y="2780927"/>
            <a:ext cx="2592288" cy="325255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99856" y="2780927"/>
            <a:ext cx="2592288" cy="325255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96200" y="2780927"/>
            <a:ext cx="2592288" cy="325255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47528" y="2871986"/>
            <a:ext cx="2304256" cy="310854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200" b="1" dirty="0"/>
              <a:t>직무과정은 학습효과 제고하는 자체 </a:t>
            </a:r>
            <a:r>
              <a:rPr lang="en-US" altLang="ko-KR" sz="1200" b="1" dirty="0"/>
              <a:t>STAR</a:t>
            </a:r>
            <a:r>
              <a:rPr lang="en-US" altLang="ko-KR" sz="1200" baseline="30000" dirty="0"/>
              <a:t>TM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설계기법 적용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400" b="1" dirty="0">
                <a:solidFill>
                  <a:schemeClr val="accent1"/>
                </a:solidFill>
              </a:rPr>
              <a:t>S</a:t>
            </a:r>
            <a:r>
              <a:rPr lang="en-US" altLang="ko-KR" sz="1200" b="1" dirty="0">
                <a:solidFill>
                  <a:schemeClr val="accent1"/>
                </a:solidFill>
              </a:rPr>
              <a:t>timulate</a:t>
            </a: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자극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br>
              <a:rPr lang="en-US" altLang="ko-KR" sz="1200" dirty="0"/>
            </a:br>
            <a:r>
              <a:rPr lang="ko-KR" altLang="en-US" sz="1200" dirty="0"/>
              <a:t>학습자 흥미를 유발하여 자발적인 학습 유도 단계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400" b="1" dirty="0">
                <a:solidFill>
                  <a:schemeClr val="accent1"/>
                </a:solidFill>
              </a:rPr>
              <a:t>T</a:t>
            </a:r>
            <a:r>
              <a:rPr lang="en-US" altLang="ko-KR" sz="1200" b="1" dirty="0">
                <a:solidFill>
                  <a:schemeClr val="accent1"/>
                </a:solidFill>
              </a:rPr>
              <a:t>ransfer</a:t>
            </a: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전달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br>
              <a:rPr lang="en-US" altLang="ko-KR" sz="1200" dirty="0"/>
            </a:br>
            <a:r>
              <a:rPr lang="ko-KR" altLang="en-US" sz="1200" dirty="0"/>
              <a:t>학습자에게 학습 내용을 전달하는 단계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400" b="1" dirty="0">
                <a:solidFill>
                  <a:schemeClr val="accent1"/>
                </a:solidFill>
              </a:rPr>
              <a:t>A</a:t>
            </a:r>
            <a:r>
              <a:rPr lang="en-US" altLang="ko-KR" sz="1200" b="1" dirty="0">
                <a:solidFill>
                  <a:schemeClr val="accent1"/>
                </a:solidFill>
              </a:rPr>
              <a:t>ffirm</a:t>
            </a: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확인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br>
              <a:rPr lang="en-US" altLang="ko-KR" sz="1200" dirty="0"/>
            </a:br>
            <a:r>
              <a:rPr lang="ko-KR" altLang="en-US" sz="1200" dirty="0"/>
              <a:t>학습 내용을 요약하고 이해를 강화하는 단계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400" b="1" dirty="0">
                <a:solidFill>
                  <a:schemeClr val="accent1"/>
                </a:solidFill>
              </a:rPr>
              <a:t>R</a:t>
            </a:r>
            <a:r>
              <a:rPr lang="en-US" altLang="ko-KR" sz="1200" b="1" dirty="0">
                <a:solidFill>
                  <a:schemeClr val="accent1"/>
                </a:solidFill>
              </a:rPr>
              <a:t>eview</a:t>
            </a:r>
            <a:r>
              <a:rPr lang="en-US" altLang="ko-KR" sz="1200" dirty="0"/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회상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br>
              <a:rPr lang="en-US" altLang="ko-KR" sz="1200" dirty="0"/>
            </a:br>
            <a:r>
              <a:rPr lang="ko-KR" altLang="en-US" sz="1200" dirty="0"/>
              <a:t>학습 내용에 대한 이해를 평가하는 단계 </a:t>
            </a:r>
            <a:r>
              <a:rPr lang="en-US" altLang="ko-KR" sz="1200" dirty="0"/>
              <a:t>(</a:t>
            </a:r>
            <a:r>
              <a:rPr lang="ko-KR" altLang="en-US" sz="1200" dirty="0"/>
              <a:t>선택적 적용</a:t>
            </a:r>
            <a:r>
              <a:rPr lang="en-US" altLang="ko-KR" sz="12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3872" y="2871986"/>
            <a:ext cx="2304256" cy="31700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200" b="1" dirty="0"/>
              <a:t>단순 동영상 </a:t>
            </a:r>
            <a:r>
              <a:rPr lang="ko-KR" altLang="en-US" sz="1200" b="1" dirty="0" err="1"/>
              <a:t>컨텐츠</a:t>
            </a:r>
            <a:r>
              <a:rPr lang="ko-KR" altLang="en-US" sz="1200" b="1" dirty="0"/>
              <a:t> 지양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학습 목표</a:t>
            </a:r>
            <a:r>
              <a:rPr lang="en-US" altLang="ko-KR" sz="1200" b="1" dirty="0"/>
              <a:t>·</a:t>
            </a:r>
            <a:r>
              <a:rPr lang="ko-KR" altLang="en-US" sz="1200" b="1" dirty="0"/>
              <a:t>내용에 적합한 형식 활용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accent1"/>
                </a:solidFill>
              </a:rPr>
              <a:t>강의 형</a:t>
            </a:r>
            <a:br>
              <a:rPr lang="en-US" altLang="ko-KR" sz="1200" dirty="0"/>
            </a:br>
            <a:r>
              <a:rPr lang="ko-KR" altLang="en-US" sz="1200" dirty="0"/>
              <a:t>실제 강사가 학습 내용을 보여주면서 전달하는 방식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200" dirty="0" err="1">
                <a:solidFill>
                  <a:schemeClr val="accent1"/>
                </a:solidFill>
              </a:rPr>
              <a:t>튜토리얼</a:t>
            </a:r>
            <a:r>
              <a:rPr lang="ko-KR" altLang="en-US" sz="1200" dirty="0">
                <a:solidFill>
                  <a:schemeClr val="accent1"/>
                </a:solidFill>
              </a:rPr>
              <a:t> 형</a:t>
            </a:r>
            <a:br>
              <a:rPr lang="en-US" altLang="ko-KR" sz="1200" dirty="0"/>
            </a:br>
            <a:r>
              <a:rPr lang="ko-KR" altLang="en-US" sz="1200" dirty="0"/>
              <a:t>교재 내용과 보조 자료를 내레이션으로 전달하는 방식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200" dirty="0" err="1">
                <a:solidFill>
                  <a:schemeClr val="accent1"/>
                </a:solidFill>
              </a:rPr>
              <a:t>스토리텔링</a:t>
            </a:r>
            <a:r>
              <a:rPr lang="ko-KR" altLang="en-US" sz="1200" dirty="0">
                <a:solidFill>
                  <a:schemeClr val="accent1"/>
                </a:solidFill>
              </a:rPr>
              <a:t> 형</a:t>
            </a:r>
            <a:br>
              <a:rPr lang="en-US" altLang="ko-KR" sz="1200" dirty="0"/>
            </a:br>
            <a:r>
              <a:rPr lang="ko-KR" altLang="en-US" sz="1200" dirty="0"/>
              <a:t>주요 내용을 스토리로 구성하여 전달하는 방식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accent1"/>
                </a:solidFill>
              </a:rPr>
              <a:t>혼합 형</a:t>
            </a:r>
            <a:br>
              <a:rPr lang="en-US" altLang="ko-KR" sz="1200" dirty="0"/>
            </a:br>
            <a:r>
              <a:rPr lang="ko-KR" altLang="en-US" sz="1200" dirty="0"/>
              <a:t>단순 동영상 </a:t>
            </a:r>
            <a:r>
              <a:rPr lang="ko-KR" altLang="en-US" sz="1200" dirty="0" err="1"/>
              <a:t>컨텐츠에</a:t>
            </a:r>
            <a:r>
              <a:rPr lang="ko-KR" altLang="en-US" sz="1200" dirty="0"/>
              <a:t> 보조 애니메이션을 혼합</a:t>
            </a:r>
            <a:r>
              <a:rPr lang="en-US" altLang="ko-KR" sz="1200" dirty="0"/>
              <a:t>·</a:t>
            </a:r>
            <a:r>
              <a:rPr lang="ko-KR" altLang="en-US" sz="1200" dirty="0"/>
              <a:t>전달하는 방식</a:t>
            </a:r>
            <a:endParaRPr lang="en-US" altLang="ko-KR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8040216" y="2871986"/>
            <a:ext cx="2304256" cy="298543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sz="1200" b="1" dirty="0"/>
              <a:t>학습자 학습환경과 이동성을 고려하여 </a:t>
            </a:r>
            <a:r>
              <a:rPr lang="ko-KR" altLang="en-US" sz="1200" b="1" dirty="0" err="1"/>
              <a:t>컨텐츠</a:t>
            </a:r>
            <a:r>
              <a:rPr lang="ko-KR" altLang="en-US" sz="1200" b="1" dirty="0"/>
              <a:t> 학습시간 단축</a:t>
            </a:r>
            <a:endParaRPr lang="en-US" altLang="ko-KR" sz="1200" b="1" dirty="0"/>
          </a:p>
          <a:p>
            <a:pPr>
              <a:spcAft>
                <a:spcPts val="600"/>
              </a:spcAft>
            </a:pPr>
            <a:r>
              <a:rPr lang="ko-KR" altLang="en-US" sz="1200" b="1" dirty="0"/>
              <a:t>원하는 </a:t>
            </a:r>
            <a:r>
              <a:rPr lang="ko-KR" altLang="en-US" sz="1200" b="1" dirty="0" err="1"/>
              <a:t>컨텐츠만</a:t>
            </a:r>
            <a:r>
              <a:rPr lang="ko-KR" altLang="en-US" sz="1200" b="1" dirty="0"/>
              <a:t> 수강하는 선택적 학습 지원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200" dirty="0">
                <a:solidFill>
                  <a:schemeClr val="accent1"/>
                </a:solidFill>
              </a:rPr>
              <a:t>10-30</a:t>
            </a:r>
            <a:r>
              <a:rPr lang="ko-KR" altLang="en-US" sz="1200" dirty="0">
                <a:solidFill>
                  <a:schemeClr val="accent1"/>
                </a:solidFill>
              </a:rPr>
              <a:t>분 강의</a:t>
            </a:r>
            <a:br>
              <a:rPr lang="en-US" altLang="ko-KR" sz="1200" dirty="0"/>
            </a:br>
            <a:r>
              <a:rPr lang="ko-KR" altLang="en-US" sz="1200" dirty="0"/>
              <a:t>현장에서 즉시 학습 또는 이동 중 학습을 위해 과정 시간 단축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200" dirty="0" err="1">
                <a:solidFill>
                  <a:schemeClr val="accent1"/>
                </a:solidFill>
              </a:rPr>
              <a:t>에센스</a:t>
            </a:r>
            <a:r>
              <a:rPr lang="ko-KR" altLang="en-US" sz="1200" dirty="0">
                <a:solidFill>
                  <a:schemeClr val="accent1"/>
                </a:solidFill>
              </a:rPr>
              <a:t> 강의</a:t>
            </a:r>
            <a:br>
              <a:rPr lang="en-US" altLang="ko-KR" sz="1200" dirty="0"/>
            </a:br>
            <a:r>
              <a:rPr lang="ko-KR" altLang="en-US" sz="1200" dirty="0"/>
              <a:t>시간이 부족한 직원을 위해 </a:t>
            </a:r>
            <a:r>
              <a:rPr lang="ko-KR" altLang="en-US" sz="1200" dirty="0" err="1"/>
              <a:t>에센스</a:t>
            </a:r>
            <a:r>
              <a:rPr lang="en-US" altLang="ko-KR" sz="1200" dirty="0"/>
              <a:t>(</a:t>
            </a:r>
            <a:r>
              <a:rPr lang="ko-KR" altLang="en-US" sz="1200" dirty="0"/>
              <a:t>핵심</a:t>
            </a:r>
            <a:r>
              <a:rPr lang="en-US" altLang="ko-KR" sz="1200" dirty="0"/>
              <a:t>)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컨텐츠</a:t>
            </a:r>
            <a:r>
              <a:rPr lang="ko-KR" altLang="en-US" sz="1200" dirty="0"/>
              <a:t> 표시하여</a:t>
            </a:r>
            <a:r>
              <a:rPr lang="en-US" altLang="ko-KR" sz="1200" dirty="0"/>
              <a:t> </a:t>
            </a:r>
            <a:r>
              <a:rPr lang="ko-KR" altLang="en-US" sz="1200" dirty="0"/>
              <a:t>선택적 학습 강화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200" dirty="0">
                <a:solidFill>
                  <a:schemeClr val="accent1"/>
                </a:solidFill>
              </a:rPr>
              <a:t>5</a:t>
            </a:r>
            <a:r>
              <a:rPr lang="ko-KR" altLang="en-US" sz="1200" dirty="0">
                <a:solidFill>
                  <a:schemeClr val="accent1"/>
                </a:solidFill>
              </a:rPr>
              <a:t>분 동영상</a:t>
            </a:r>
            <a:br>
              <a:rPr lang="en-US" altLang="ko-KR" sz="1200" dirty="0"/>
            </a:br>
            <a:r>
              <a:rPr lang="ko-KR" altLang="en-US" sz="1200" dirty="0"/>
              <a:t>단위 </a:t>
            </a:r>
            <a:r>
              <a:rPr lang="ko-KR" altLang="en-US" sz="1200" dirty="0" err="1"/>
              <a:t>컨텐츠</a:t>
            </a:r>
            <a:r>
              <a:rPr lang="ko-KR" altLang="en-US" sz="1200" dirty="0"/>
              <a:t> 내용을 </a:t>
            </a:r>
            <a:r>
              <a:rPr lang="en-US" altLang="ko-KR" sz="1200" dirty="0"/>
              <a:t>5</a:t>
            </a:r>
            <a:r>
              <a:rPr lang="ko-KR" altLang="en-US" sz="1200" dirty="0"/>
              <a:t>분 내로 요약한 영상 추가 제공</a:t>
            </a:r>
            <a:endParaRPr lang="en-US" altLang="ko-KR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055440" y="6309320"/>
            <a:ext cx="1008112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265113"/>
            <a:r>
              <a:rPr lang="en-US" sz="1000" dirty="0"/>
              <a:t>1)	</a:t>
            </a:r>
            <a:r>
              <a:rPr lang="ko-KR" altLang="en-US" sz="1000" dirty="0"/>
              <a:t>교육공학 전문 교수진과 </a:t>
            </a:r>
            <a:r>
              <a:rPr lang="en-US" altLang="ko-KR" sz="1000" dirty="0"/>
              <a:t>2010</a:t>
            </a:r>
            <a:r>
              <a:rPr lang="ko-KR" altLang="en-US" sz="1000" dirty="0"/>
              <a:t>년에 공동으로 개발한 스마트러닝 교수설계 기법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66701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4437112"/>
            <a:ext cx="12192000" cy="11521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endParaRPr lang="en-US" sz="1400" baseline="30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</a:t>
            </a:r>
            <a:r>
              <a:rPr lang="ko-KR" altLang="en-US" dirty="0" err="1"/>
              <a:t>컨텐츠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흥미 유발 </a:t>
            </a:r>
            <a:r>
              <a:rPr lang="ko-KR" altLang="en-US" dirty="0" err="1"/>
              <a:t>컨텐츠</a:t>
            </a:r>
            <a:r>
              <a:rPr lang="ko-KR" altLang="en-US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학습자 궁금증을 유발하고 학습자가 매일 학습해야 하는 동인을 제공하는 흥미 유발의 </a:t>
            </a:r>
            <a:r>
              <a:rPr lang="ko-KR" altLang="en-US" dirty="0" err="1"/>
              <a:t>컨텐츠를</a:t>
            </a:r>
            <a:r>
              <a:rPr lang="ko-KR" altLang="en-US" dirty="0"/>
              <a:t> 구성하여 제공하겠습니다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82"/>
          <a:stretch/>
        </p:blipFill>
        <p:spPr>
          <a:xfrm>
            <a:off x="1973067" y="3206637"/>
            <a:ext cx="1612047" cy="28500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40"/>
          <a:stretch/>
        </p:blipFill>
        <p:spPr>
          <a:xfrm>
            <a:off x="3996381" y="2920206"/>
            <a:ext cx="1906378" cy="33769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083" y="2920206"/>
            <a:ext cx="1906378" cy="33891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>
          <a:xfrm>
            <a:off x="8591165" y="3200826"/>
            <a:ext cx="1609292" cy="28555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HeroicExtremeRigh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507960" y="2204864"/>
            <a:ext cx="1995752" cy="5693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오늘 봐야 하는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</a:rPr>
              <a:t>컨텐츠는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?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</a:rPr>
              <a:t>매일 갱신되는 홈 제공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75507" y="2204864"/>
            <a:ext cx="1995752" cy="5693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지금 인기 많은 과정은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algn="ctr">
              <a:spcAft>
                <a:spcPts val="600"/>
              </a:spcAft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</a:rPr>
              <a:t>실시간 인기순위 제공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3054" y="2204864"/>
            <a:ext cx="1995752" cy="5693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요즈음 인기 있는 강사는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algn="ctr">
              <a:spcAft>
                <a:spcPts val="600"/>
              </a:spcAft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</a:rPr>
              <a:t>「</a:t>
            </a:r>
            <a:r>
              <a:rPr lang="ko-KR" altLang="en-US" sz="1400" b="1" dirty="0" err="1">
                <a:solidFill>
                  <a:schemeClr val="bg1">
                    <a:lumMod val="50000"/>
                  </a:schemeClr>
                </a:solidFill>
              </a:rPr>
              <a:t>명강사열전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</a:rPr>
              <a:t>」 제공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10600" y="2204864"/>
            <a:ext cx="1995752" cy="7848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과정을 수강해야 하는 이유는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algn="ctr">
              <a:spcAft>
                <a:spcPts val="600"/>
              </a:spcAft>
            </a:pP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</a:rPr>
              <a:t>과정</a:t>
            </a:r>
            <a:r>
              <a:rPr lang="en-US" altLang="ko-KR" sz="1400" b="1" dirty="0">
                <a:solidFill>
                  <a:schemeClr val="bg1">
                    <a:lumMod val="50000"/>
                  </a:schemeClr>
                </a:solidFill>
              </a:rPr>
              <a:t>·</a:t>
            </a:r>
            <a:r>
              <a:rPr lang="ko-KR" altLang="en-US" sz="1400" b="1" dirty="0">
                <a:solidFill>
                  <a:schemeClr val="bg1">
                    <a:lumMod val="50000"/>
                  </a:schemeClr>
                </a:solidFill>
              </a:rPr>
              <a:t>교수 스토리와 트레일러 제공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600056" y="3068960"/>
            <a:ext cx="792088" cy="216024"/>
            <a:chOff x="6600056" y="3068960"/>
            <a:chExt cx="792088" cy="216024"/>
          </a:xfrm>
        </p:grpSpPr>
        <p:sp>
          <p:nvSpPr>
            <p:cNvPr id="7" name="Rectangle 6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 rot="277341">
            <a:off x="2280643" y="3247310"/>
            <a:ext cx="792088" cy="216024"/>
          </a:xfrm>
          <a:prstGeom prst="rect">
            <a:avLst/>
          </a:prstGeom>
          <a:solidFill>
            <a:srgbClr val="4254BC"/>
          </a:solidFill>
          <a:ln>
            <a:noFill/>
          </a:ln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341">
            <a:off x="2293742" y="3294146"/>
            <a:ext cx="666838" cy="138924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5692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6888088" y="2492896"/>
            <a:ext cx="4248472" cy="3172781"/>
          </a:xfrm>
          <a:prstGeom prst="roundRect">
            <a:avLst>
              <a:gd name="adj" fmla="val 608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055440" y="2492896"/>
            <a:ext cx="4248472" cy="3172781"/>
          </a:xfrm>
          <a:prstGeom prst="roundRect">
            <a:avLst>
              <a:gd name="adj" fmla="val 608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</a:t>
            </a:r>
            <a:r>
              <a:rPr lang="ko-KR" altLang="en-US" dirty="0" err="1"/>
              <a:t>컨텐츠</a:t>
            </a:r>
            <a:r>
              <a:rPr lang="ko-KR" altLang="en-US" dirty="0"/>
              <a:t> </a:t>
            </a:r>
            <a:r>
              <a:rPr lang="en-US" altLang="ko-KR" dirty="0"/>
              <a:t>– </a:t>
            </a:r>
            <a:r>
              <a:rPr lang="ko-KR" altLang="en-US" dirty="0"/>
              <a:t>인문이야기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/>
              <a:t>大 인문분야를 대표하는 교수진 강의를 중심으로 내용  </a:t>
            </a:r>
            <a:r>
              <a:rPr lang="ko-KR" altLang="en-US" dirty="0" err="1"/>
              <a:t>전달력</a:t>
            </a:r>
            <a:r>
              <a:rPr lang="en-US" altLang="ko-KR" dirty="0"/>
              <a:t>·</a:t>
            </a:r>
            <a:r>
              <a:rPr lang="ko-KR" altLang="en-US" dirty="0" err="1"/>
              <a:t>가독성</a:t>
            </a:r>
            <a:r>
              <a:rPr lang="en-US" altLang="ko-KR" dirty="0"/>
              <a:t>·</a:t>
            </a:r>
            <a:r>
              <a:rPr lang="ko-KR" altLang="en-US" dirty="0"/>
              <a:t>심미성을 강화한 「인문이야기」 시리즈를 지속적으로 개발하여 제공하겠습니다</a:t>
            </a:r>
            <a:r>
              <a:rPr lang="en-US" altLang="ko-KR" dirty="0"/>
              <a:t>.</a:t>
            </a:r>
            <a:endParaRPr lang="en-US" b="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6598" y="3212976"/>
            <a:ext cx="3218804" cy="206374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4" name="Rounded Rectangle 13"/>
          <p:cNvSpPr/>
          <p:nvPr/>
        </p:nvSpPr>
        <p:spPr>
          <a:xfrm>
            <a:off x="1127448" y="2586647"/>
            <a:ext cx="4104456" cy="336876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2014</a:t>
            </a:r>
            <a:r>
              <a:rPr lang="ko-KR" altLang="en-US" sz="1400" dirty="0"/>
              <a:t>년 「인문이야기」 </a:t>
            </a:r>
            <a:r>
              <a:rPr lang="en-US" altLang="ko-KR" sz="1400" dirty="0"/>
              <a:t>11</a:t>
            </a:r>
            <a:r>
              <a:rPr lang="ko-KR" altLang="en-US" sz="1400" dirty="0"/>
              <a:t>편 오픈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188352" y="3075459"/>
            <a:ext cx="1811304" cy="250837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유네스코가 인정한 유산</a:t>
            </a:r>
            <a:r>
              <a:rPr lang="en-US" altLang="ko-KR" sz="1100" dirty="0"/>
              <a:t>, </a:t>
            </a:r>
            <a:r>
              <a:rPr lang="ko-KR" altLang="en-US" sz="1100" dirty="0"/>
              <a:t>조선의 기록문화 </a:t>
            </a:r>
          </a:p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새로운 시각으로 본 </a:t>
            </a:r>
            <a:r>
              <a:rPr lang="ko-KR" altLang="en-US" sz="1100" dirty="0" err="1"/>
              <a:t>중국사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신화와 인간 </a:t>
            </a:r>
            <a:r>
              <a:rPr lang="en-US" altLang="ko-KR" sz="1100" dirty="0"/>
              <a:t>- </a:t>
            </a:r>
            <a:r>
              <a:rPr lang="ko-KR" altLang="en-US" sz="1100" dirty="0"/>
              <a:t>신들의 왕 제우스의 </a:t>
            </a:r>
            <a:r>
              <a:rPr lang="en-US" altLang="ko-KR" sz="1100" dirty="0"/>
              <a:t>12</a:t>
            </a:r>
            <a:r>
              <a:rPr lang="ko-KR" altLang="en-US" sz="1100" dirty="0"/>
              <a:t>가지 리더십</a:t>
            </a:r>
          </a:p>
          <a:p>
            <a:pPr marL="176213" indent="-176213">
              <a:spcAft>
                <a:spcPts val="600"/>
              </a:spcAft>
              <a:buClr>
                <a:srgbClr val="00B0F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삶에 지친 현대인들을 위한 심리학</a:t>
            </a:r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음식으로 보는 러시아 문학의 코드</a:t>
            </a:r>
          </a:p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오늘날 미국을 만든 대통령들의 리더십</a:t>
            </a:r>
            <a:endParaRPr lang="en-US" altLang="ko-KR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3071664" y="3075459"/>
            <a:ext cx="1811304" cy="209288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왕의 남자들 </a:t>
            </a:r>
            <a:r>
              <a:rPr lang="en-US" altLang="ko-KR" sz="1100" dirty="0"/>
              <a:t>- </a:t>
            </a:r>
            <a:r>
              <a:rPr lang="ko-KR" altLang="en-US" sz="1100" dirty="0"/>
              <a:t>조선의 역사를 장식한 인물들</a:t>
            </a:r>
          </a:p>
          <a:p>
            <a:pPr marL="176213" indent="-176213">
              <a:spcAft>
                <a:spcPts val="600"/>
              </a:spcAft>
              <a:buClr>
                <a:srgbClr val="7030A0"/>
              </a:buClr>
              <a:buFont typeface="Calibri" panose="020F0502020204030204" pitchFamily="34" charset="0"/>
              <a:buChar char="●"/>
            </a:pPr>
            <a:r>
              <a:rPr lang="ko-KR" altLang="en-US" sz="1100" dirty="0" err="1"/>
              <a:t>후흑학</a:t>
            </a:r>
            <a:r>
              <a:rPr lang="ko-KR" altLang="en-US" sz="1100" dirty="0"/>
              <a:t> </a:t>
            </a:r>
            <a:r>
              <a:rPr lang="en-US" altLang="ko-KR" sz="1100" dirty="0"/>
              <a:t>- </a:t>
            </a:r>
            <a:r>
              <a:rPr lang="ko-KR" altLang="en-US" sz="1100" dirty="0"/>
              <a:t>뻔뻔함과 음흉함의 미학</a:t>
            </a:r>
          </a:p>
          <a:p>
            <a:pPr marL="176213" indent="-176213">
              <a:spcAft>
                <a:spcPts val="600"/>
              </a:spcAft>
              <a:buClr>
                <a:srgbClr val="7030A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어떻게 세상의 </a:t>
            </a:r>
            <a:br>
              <a:rPr lang="en-US" altLang="ko-KR" sz="1100" dirty="0"/>
            </a:br>
            <a:r>
              <a:rPr lang="ko-KR" altLang="en-US" sz="1100" dirty="0"/>
              <a:t>마음을 얻는가 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rgbClr val="7030A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문무겸전</a:t>
            </a:r>
            <a:r>
              <a:rPr lang="en-US" altLang="ko-KR" sz="1100" dirty="0"/>
              <a:t>(</a:t>
            </a:r>
            <a:r>
              <a:rPr lang="ko-KR" altLang="en-US" sz="1100" dirty="0"/>
              <a:t>文武兼全</a:t>
            </a:r>
            <a:r>
              <a:rPr lang="en-US" altLang="ko-KR" sz="1100" dirty="0"/>
              <a:t>)</a:t>
            </a:r>
            <a:r>
              <a:rPr lang="ko-KR" altLang="en-US" sz="1100" dirty="0"/>
              <a:t>으로 생존하라 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한시로 천년 전의 중국을 읽는다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48095" y="3145398"/>
            <a:ext cx="1124169" cy="1000274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4"/>
              </a:buClr>
            </a:pPr>
            <a:r>
              <a:rPr lang="ko-KR" altLang="en-US" sz="1100" b="1" dirty="0"/>
              <a:t>역사</a:t>
            </a:r>
            <a:endParaRPr lang="en-US" altLang="ko-KR" sz="1100" b="1" dirty="0"/>
          </a:p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한국근대사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고려사</a:t>
            </a:r>
          </a:p>
          <a:p>
            <a:pPr marL="176213" indent="-176213">
              <a:spcAft>
                <a:spcPts val="600"/>
              </a:spcAft>
              <a:buClr>
                <a:schemeClr val="accent4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세계사 등</a:t>
            </a:r>
            <a:endParaRPr lang="en-US" altLang="ko-KR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7348095" y="4377372"/>
            <a:ext cx="1124169" cy="1000274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ko-KR" altLang="en-US" sz="1100" b="1" dirty="0"/>
              <a:t>철학</a:t>
            </a:r>
            <a:endParaRPr lang="en-US" altLang="ko-KR" sz="1100" b="1" dirty="0"/>
          </a:p>
          <a:p>
            <a:pPr marL="176213" indent="-176213">
              <a:spcAft>
                <a:spcPts val="600"/>
              </a:spcAft>
              <a:buClr>
                <a:srgbClr val="7030A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괴테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rgbClr val="7030A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서양철학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rgbClr val="7030A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근대철학 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0600" y="4377372"/>
            <a:ext cx="1124169" cy="1000274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ko-KR" altLang="en-US" sz="1100" b="1" dirty="0"/>
              <a:t>사회과학</a:t>
            </a:r>
            <a:endParaRPr lang="en-US" altLang="ko-KR" sz="1100" b="1" dirty="0"/>
          </a:p>
          <a:p>
            <a:pPr marL="176213" indent="-176213">
              <a:spcAft>
                <a:spcPts val="600"/>
              </a:spcAft>
              <a:buClr>
                <a:srgbClr val="00B0F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응용윤리학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rgbClr val="00B0F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정치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rgbClr val="00B0F0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사회학 등</a:t>
            </a:r>
            <a:endParaRPr lang="en-US" altLang="ko-KR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9873105" y="3145398"/>
            <a:ext cx="1124169" cy="1000274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3"/>
              </a:buClr>
            </a:pPr>
            <a:r>
              <a:rPr lang="ko-KR" altLang="en-US" sz="1100" b="1" dirty="0"/>
              <a:t>예술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국악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오페라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발레 등</a:t>
            </a:r>
            <a:endParaRPr lang="en-US" altLang="ko-KR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9873105" y="4377372"/>
            <a:ext cx="1124169" cy="1000274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ko-KR" altLang="en-US" sz="1100" b="1" dirty="0"/>
              <a:t>인물 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000" dirty="0">
                <a:solidFill>
                  <a:schemeClr val="bg1">
                    <a:lumMod val="50000"/>
                  </a:schemeClr>
                </a:solidFill>
              </a:rPr>
              <a:t>추가 예정</a:t>
            </a:r>
            <a:r>
              <a:rPr lang="en-US" altLang="ko-KR" sz="10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altLang="ko-KR" sz="1100" dirty="0">
              <a:solidFill>
                <a:schemeClr val="bg1">
                  <a:lumMod val="50000"/>
                </a:schemeClr>
              </a:solidFill>
            </a:endParaRPr>
          </a:p>
          <a:p>
            <a:pPr marL="176213" indent="-176213">
              <a:spcAft>
                <a:spcPts val="600"/>
              </a:spcAft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세종대왕</a:t>
            </a:r>
          </a:p>
          <a:p>
            <a:pPr marL="176213" indent="-176213">
              <a:spcAft>
                <a:spcPts val="600"/>
              </a:spcAft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정약용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나폴레옹 등</a:t>
            </a:r>
            <a:endParaRPr lang="en-US" altLang="ko-KR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8610211" y="3145398"/>
            <a:ext cx="1123608" cy="1000274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100" b="1" dirty="0"/>
              <a:t>문학</a:t>
            </a:r>
            <a:endParaRPr lang="en-US" altLang="ko-KR" sz="11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한국문학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중국문학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Calibri" panose="020F0502020204030204" pitchFamily="34" charset="0"/>
              <a:buChar char="●"/>
            </a:pPr>
            <a:r>
              <a:rPr lang="ko-KR" altLang="en-US" sz="1100" dirty="0"/>
              <a:t>영미문학 등</a:t>
            </a:r>
            <a:endParaRPr lang="en-US" altLang="ko-KR" sz="1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145" y="2996952"/>
            <a:ext cx="1389710" cy="328476"/>
          </a:xfrm>
          <a:prstGeom prst="rect">
            <a:avLst/>
          </a:prstGeom>
          <a:effectLst/>
        </p:spPr>
      </p:pic>
      <p:sp>
        <p:nvSpPr>
          <p:cNvPr id="18" name="Rounded Rectangle 17"/>
          <p:cNvSpPr/>
          <p:nvPr/>
        </p:nvSpPr>
        <p:spPr>
          <a:xfrm>
            <a:off x="6960096" y="2586647"/>
            <a:ext cx="4104456" cy="336876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2015</a:t>
            </a:r>
            <a:r>
              <a:rPr lang="ko-KR" altLang="en-US" sz="1400" dirty="0"/>
              <a:t>년 「인문이야기」 </a:t>
            </a:r>
            <a:r>
              <a:rPr lang="en-US" altLang="ko-KR" sz="1400" dirty="0"/>
              <a:t>30</a:t>
            </a:r>
            <a:r>
              <a:rPr lang="ko-KR" altLang="en-US" sz="1400" dirty="0"/>
              <a:t>편 이상 오픈 예정</a:t>
            </a:r>
            <a:endParaRPr lang="en-US" sz="1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42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707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529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893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165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436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01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72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257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21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349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077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985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713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444" y="5744299"/>
            <a:ext cx="626406" cy="37584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54361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en-US" altLang="ko-KR" dirty="0"/>
              <a:t>Learner Journey </a:t>
            </a:r>
            <a:r>
              <a:rPr lang="ko-KR" altLang="en-US" dirty="0"/>
              <a:t>모든 단계를 지원하는 </a:t>
            </a:r>
            <a:r>
              <a:rPr lang="en-US" altLang="ko-KR" dirty="0"/>
              <a:t>Android </a:t>
            </a:r>
            <a:r>
              <a:rPr lang="ko-KR" altLang="en-US" dirty="0"/>
              <a:t>및</a:t>
            </a:r>
            <a:r>
              <a:rPr lang="en-US" altLang="ko-KR" dirty="0"/>
              <a:t> iOS </a:t>
            </a:r>
            <a:r>
              <a:rPr lang="ko-KR" altLang="en-US" dirty="0"/>
              <a:t>기반 스마트러닝 어플리케이션과 </a:t>
            </a:r>
            <a:br>
              <a:rPr lang="en-US" altLang="ko-KR" dirty="0"/>
            </a:br>
            <a:r>
              <a:rPr lang="ko-KR" altLang="en-US" dirty="0"/>
              <a:t>모든 </a:t>
            </a:r>
            <a:r>
              <a:rPr lang="en-US" altLang="ko-KR" dirty="0"/>
              <a:t>PC </a:t>
            </a:r>
            <a:r>
              <a:rPr lang="ko-KR" altLang="en-US" dirty="0"/>
              <a:t>브라우저에서 작동하는 웹 기반 학습 사이트를 제공하겠습니다</a:t>
            </a:r>
            <a:r>
              <a:rPr lang="en-US" altLang="ko-KR" dirty="0"/>
              <a:t>.</a:t>
            </a:r>
            <a:endParaRPr lang="en-US" altLang="ko-KR" b="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13</a:t>
            </a:fld>
            <a:endParaRPr lang="en-US"/>
          </a:p>
        </p:txBody>
      </p:sp>
      <p:sp>
        <p:nvSpPr>
          <p:cNvPr id="5" name="오각형 6"/>
          <p:cNvSpPr/>
          <p:nvPr/>
        </p:nvSpPr>
        <p:spPr>
          <a:xfrm>
            <a:off x="8903080" y="2401022"/>
            <a:ext cx="2008270" cy="438912"/>
          </a:xfrm>
          <a:prstGeom prst="homePlate">
            <a:avLst>
              <a:gd name="adj" fmla="val 16422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Learning Support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오각형 7"/>
          <p:cNvSpPr/>
          <p:nvPr/>
        </p:nvSpPr>
        <p:spPr>
          <a:xfrm>
            <a:off x="4975020" y="2401022"/>
            <a:ext cx="4004260" cy="438912"/>
          </a:xfrm>
          <a:prstGeom prst="homePlate">
            <a:avLst>
              <a:gd name="adj" fmla="val 16422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Learning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오각형 9"/>
          <p:cNvSpPr/>
          <p:nvPr/>
        </p:nvSpPr>
        <p:spPr>
          <a:xfrm>
            <a:off x="1217612" y="2401022"/>
            <a:ext cx="3877056" cy="438912"/>
          </a:xfrm>
          <a:prstGeom prst="homePlate">
            <a:avLst>
              <a:gd name="adj" fmla="val 16422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Learning Discovery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grpSp>
        <p:nvGrpSpPr>
          <p:cNvPr id="8" name="그룹 2"/>
          <p:cNvGrpSpPr/>
          <p:nvPr/>
        </p:nvGrpSpPr>
        <p:grpSpPr>
          <a:xfrm>
            <a:off x="5009124" y="3022814"/>
            <a:ext cx="3893956" cy="2662267"/>
            <a:chOff x="4701526" y="2205989"/>
            <a:chExt cx="1893563" cy="2739211"/>
          </a:xfrm>
        </p:grpSpPr>
        <p:cxnSp>
          <p:nvCxnSpPr>
            <p:cNvPr id="9" name="직선 연결선 16"/>
            <p:cNvCxnSpPr/>
            <p:nvPr/>
          </p:nvCxnSpPr>
          <p:spPr>
            <a:xfrm>
              <a:off x="4701526" y="2205989"/>
              <a:ext cx="0" cy="273921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10" name="직선 연결선 17"/>
            <p:cNvCxnSpPr/>
            <p:nvPr/>
          </p:nvCxnSpPr>
          <p:spPr>
            <a:xfrm>
              <a:off x="6595089" y="2205989"/>
              <a:ext cx="0" cy="2739211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sp>
        <p:nvSpPr>
          <p:cNvPr id="11" name="TextBox 10"/>
          <p:cNvSpPr txBox="1"/>
          <p:nvPr/>
        </p:nvSpPr>
        <p:spPr>
          <a:xfrm>
            <a:off x="1218252" y="3022814"/>
            <a:ext cx="1878064" cy="249299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관심 주제 노출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신규 및 인기 과정 안내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실시간 인기 순위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화제 과정 선택적 노출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분야 別 인기과정 순위 실시간 제공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과정 別 </a:t>
            </a:r>
            <a:r>
              <a:rPr lang="en-US" altLang="ko-KR" sz="1100" b="1" dirty="0">
                <a:solidFill>
                  <a:prstClr val="black"/>
                </a:solidFill>
              </a:rPr>
              <a:t>Trailer</a:t>
            </a:r>
            <a:r>
              <a:rPr lang="ko-KR" altLang="en-US" sz="1100" b="1" dirty="0">
                <a:solidFill>
                  <a:prstClr val="black"/>
                </a:solidFill>
              </a:rPr>
              <a:t>와 </a:t>
            </a:r>
            <a:r>
              <a:rPr lang="en-US" altLang="ko-KR" sz="1100" b="1" dirty="0">
                <a:solidFill>
                  <a:prstClr val="black"/>
                </a:solidFill>
              </a:rPr>
              <a:t>Highlight </a:t>
            </a:r>
            <a:r>
              <a:rPr lang="ko-KR" altLang="en-US" sz="1100" b="1" dirty="0">
                <a:solidFill>
                  <a:prstClr val="black"/>
                </a:solidFill>
              </a:rPr>
              <a:t>영상</a:t>
            </a:r>
            <a:r>
              <a:rPr lang="en-US" altLang="ko-KR" sz="1100" b="1" dirty="0">
                <a:solidFill>
                  <a:prstClr val="black"/>
                </a:solidFill>
              </a:rPr>
              <a:t> </a:t>
            </a:r>
            <a:r>
              <a:rPr lang="ko-KR" altLang="en-US" sz="1100" b="1" dirty="0">
                <a:solidFill>
                  <a:prstClr val="black"/>
                </a:solidFill>
              </a:rPr>
              <a:t>제공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색인 검색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기간 別 인기과정 검색 기능</a:t>
            </a:r>
            <a:endParaRPr lang="en-US" altLang="ko-KR" sz="11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14184" y="3022814"/>
            <a:ext cx="1878064" cy="266226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연관과정 추천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테마 과정 안내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단어완성 검색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연관 과정 검색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카테고리 內 인기</a:t>
            </a:r>
            <a:r>
              <a:rPr lang="en-US" altLang="ko-KR" sz="1100" b="1" dirty="0">
                <a:solidFill>
                  <a:prstClr val="black"/>
                </a:solidFill>
              </a:rPr>
              <a:t>·</a:t>
            </a:r>
            <a:r>
              <a:rPr lang="ko-KR" altLang="en-US" sz="1100" b="1" dirty="0">
                <a:solidFill>
                  <a:prstClr val="black"/>
                </a:solidFill>
              </a:rPr>
              <a:t>최신</a:t>
            </a:r>
            <a:r>
              <a:rPr lang="en-US" altLang="ko-KR" sz="1100" b="1" dirty="0">
                <a:solidFill>
                  <a:prstClr val="black"/>
                </a:solidFill>
              </a:rPr>
              <a:t>· </a:t>
            </a:r>
            <a:r>
              <a:rPr lang="ko-KR" altLang="en-US" sz="1100" b="1" dirty="0">
                <a:solidFill>
                  <a:prstClr val="black"/>
                </a:solidFill>
              </a:rPr>
              <a:t>분야 順 과정 정렬 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오픈 예정 과정 예약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개인 프로파일에 의한 맞춤 학습 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자기주도 학습 기능 </a:t>
            </a:r>
            <a:r>
              <a:rPr lang="en-US" altLang="ko-KR" sz="1100" dirty="0">
                <a:solidFill>
                  <a:prstClr val="black"/>
                </a:solidFill>
              </a:rPr>
              <a:t>(</a:t>
            </a:r>
            <a:r>
              <a:rPr lang="ko-KR" altLang="en-US" sz="1100" dirty="0">
                <a:solidFill>
                  <a:prstClr val="black"/>
                </a:solidFill>
              </a:rPr>
              <a:t>오늘의 추천과정</a:t>
            </a:r>
            <a:r>
              <a:rPr lang="en-US" altLang="ko-KR" sz="1100" dirty="0">
                <a:solidFill>
                  <a:prstClr val="black"/>
                </a:solidFill>
              </a:rPr>
              <a:t>, </a:t>
            </a:r>
            <a:r>
              <a:rPr lang="ko-KR" altLang="en-US" sz="1100" dirty="0" err="1">
                <a:solidFill>
                  <a:prstClr val="black"/>
                </a:solidFill>
              </a:rPr>
              <a:t>명강사</a:t>
            </a:r>
            <a:r>
              <a:rPr lang="ko-KR" altLang="en-US" sz="1100" dirty="0">
                <a:solidFill>
                  <a:prstClr val="black"/>
                </a:solidFill>
              </a:rPr>
              <a:t> 열전 등</a:t>
            </a:r>
            <a:r>
              <a:rPr lang="en-US" altLang="ko-KR" sz="1100" dirty="0">
                <a:solidFill>
                  <a:prstClr val="black"/>
                </a:solidFill>
              </a:rPr>
              <a:t>)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6874" y="3022814"/>
            <a:ext cx="1878064" cy="224676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 err="1">
                <a:solidFill>
                  <a:prstClr val="black"/>
                </a:solidFill>
              </a:rPr>
              <a:t>컨텐츠</a:t>
            </a:r>
            <a:r>
              <a:rPr lang="en-US" altLang="ko-KR" sz="1100" b="1" dirty="0">
                <a:solidFill>
                  <a:prstClr val="black"/>
                </a:solidFill>
              </a:rPr>
              <a:t>/</a:t>
            </a:r>
            <a:r>
              <a:rPr lang="ko-KR" altLang="en-US" sz="1100" b="1" dirty="0" err="1">
                <a:solidFill>
                  <a:prstClr val="black"/>
                </a:solidFill>
              </a:rPr>
              <a:t>에센스</a:t>
            </a:r>
            <a:r>
              <a:rPr lang="en-US" altLang="ko-KR" sz="1100" b="1" dirty="0">
                <a:solidFill>
                  <a:prstClr val="black"/>
                </a:solidFill>
              </a:rPr>
              <a:t>/</a:t>
            </a:r>
            <a:r>
              <a:rPr lang="ko-KR" altLang="en-US" sz="1100" b="1" dirty="0">
                <a:solidFill>
                  <a:prstClr val="black"/>
                </a:solidFill>
              </a:rPr>
              <a:t>과정 </a:t>
            </a:r>
            <a:r>
              <a:rPr lang="ko-KR" altLang="en-US" sz="1100" b="1" dirty="0" err="1">
                <a:solidFill>
                  <a:prstClr val="black"/>
                </a:solidFill>
              </a:rPr>
              <a:t>선택형</a:t>
            </a:r>
            <a:r>
              <a:rPr lang="ko-KR" altLang="en-US" sz="1100" b="1" dirty="0">
                <a:solidFill>
                  <a:prstClr val="black"/>
                </a:solidFill>
              </a:rPr>
              <a:t> 학습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배속 학습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음성 학습 </a:t>
            </a:r>
            <a:r>
              <a:rPr lang="en-US" altLang="ko-KR" sz="1100" dirty="0">
                <a:solidFill>
                  <a:prstClr val="black"/>
                </a:solidFill>
              </a:rPr>
              <a:t>(Audio Only)</a:t>
            </a:r>
            <a:endParaRPr lang="ko-KR" altLang="en-US" sz="1100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 err="1">
                <a:solidFill>
                  <a:prstClr val="black"/>
                </a:solidFill>
              </a:rPr>
              <a:t>컨텐츠</a:t>
            </a:r>
            <a:r>
              <a:rPr lang="ko-KR" altLang="en-US" sz="1100" b="1" dirty="0">
                <a:solidFill>
                  <a:prstClr val="black"/>
                </a:solidFill>
              </a:rPr>
              <a:t> 내 </a:t>
            </a:r>
            <a:r>
              <a:rPr lang="ko-KR" altLang="en-US" sz="1100" b="1" dirty="0" err="1">
                <a:solidFill>
                  <a:prstClr val="black"/>
                </a:solidFill>
              </a:rPr>
              <a:t>소목차</a:t>
            </a:r>
            <a:r>
              <a:rPr lang="ko-KR" altLang="en-US" sz="1100" b="1" dirty="0">
                <a:solidFill>
                  <a:prstClr val="black"/>
                </a:solidFill>
              </a:rPr>
              <a:t> 이동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 err="1">
                <a:solidFill>
                  <a:prstClr val="black"/>
                </a:solidFill>
              </a:rPr>
              <a:t>컨텐츠별</a:t>
            </a:r>
            <a:r>
              <a:rPr lang="ko-KR" altLang="en-US" sz="1100" b="1" dirty="0">
                <a:solidFill>
                  <a:prstClr val="black"/>
                </a:solidFill>
              </a:rPr>
              <a:t> 학습자료 제공 </a:t>
            </a:r>
            <a:r>
              <a:rPr lang="en-US" altLang="ko-KR" sz="1100" dirty="0">
                <a:solidFill>
                  <a:prstClr val="black"/>
                </a:solidFill>
              </a:rPr>
              <a:t>(2</a:t>
            </a:r>
            <a:r>
              <a:rPr lang="ko-KR" altLang="en-US" sz="1100" dirty="0">
                <a:solidFill>
                  <a:prstClr val="black"/>
                </a:solidFill>
              </a:rPr>
              <a:t>만여 개</a:t>
            </a:r>
            <a:r>
              <a:rPr lang="en-US" altLang="ko-KR" sz="1100" dirty="0">
                <a:solidFill>
                  <a:prstClr val="black"/>
                </a:solidFill>
              </a:rPr>
              <a:t>)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퀴즈 배틀 </a:t>
            </a:r>
            <a:r>
              <a:rPr lang="en-US" altLang="ko-KR" sz="1100" dirty="0">
                <a:solidFill>
                  <a:prstClr val="black"/>
                </a:solidFill>
              </a:rPr>
              <a:t>(Quiz Battle)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개인 別 학습 스케줄링 프로그램</a:t>
            </a:r>
            <a:endParaRPr lang="en-US" altLang="ko-KR" sz="11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03080" y="3022814"/>
            <a:ext cx="1878064" cy="200054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뉴스와 이벤트 기능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학습 독려 </a:t>
            </a:r>
            <a:r>
              <a:rPr lang="en-US" altLang="ko-KR" sz="1100" b="1" dirty="0">
                <a:solidFill>
                  <a:prstClr val="black"/>
                </a:solidFill>
              </a:rPr>
              <a:t>Push Notification </a:t>
            </a:r>
            <a:r>
              <a:rPr lang="ko-KR" altLang="en-US" sz="1100" b="1" dirty="0">
                <a:solidFill>
                  <a:prstClr val="black"/>
                </a:solidFill>
              </a:rPr>
              <a:t>기능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100" b="1" dirty="0">
                <a:solidFill>
                  <a:prstClr val="black"/>
                </a:solidFill>
              </a:rPr>
              <a:t>1:1 </a:t>
            </a:r>
            <a:r>
              <a:rPr lang="ko-KR" altLang="en-US" sz="1100" b="1" dirty="0">
                <a:solidFill>
                  <a:prstClr val="black"/>
                </a:solidFill>
              </a:rPr>
              <a:t>문의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게시판 기능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100" b="1" dirty="0">
                <a:solidFill>
                  <a:prstClr val="black"/>
                </a:solidFill>
              </a:rPr>
              <a:t>Social </a:t>
            </a:r>
            <a:r>
              <a:rPr lang="ko-KR" altLang="en-US" sz="1100" b="1" dirty="0">
                <a:solidFill>
                  <a:prstClr val="black"/>
                </a:solidFill>
              </a:rPr>
              <a:t>공유기능 </a:t>
            </a:r>
            <a:r>
              <a:rPr lang="en-US" altLang="ko-KR" sz="1100" dirty="0">
                <a:solidFill>
                  <a:prstClr val="black"/>
                </a:solidFill>
              </a:rPr>
              <a:t>(</a:t>
            </a:r>
            <a:r>
              <a:rPr lang="ko-KR" altLang="en-US" sz="1100" dirty="0">
                <a:solidFill>
                  <a:prstClr val="black"/>
                </a:solidFill>
              </a:rPr>
              <a:t>과정 추천</a:t>
            </a:r>
            <a:r>
              <a:rPr lang="en-US" altLang="ko-KR" sz="1100" dirty="0">
                <a:solidFill>
                  <a:prstClr val="black"/>
                </a:solidFill>
              </a:rPr>
              <a:t>, </a:t>
            </a:r>
            <a:r>
              <a:rPr lang="ko-KR" altLang="en-US" sz="1100" dirty="0">
                <a:solidFill>
                  <a:prstClr val="black"/>
                </a:solidFill>
              </a:rPr>
              <a:t>좋아요</a:t>
            </a:r>
            <a:r>
              <a:rPr lang="en-US" altLang="ko-KR" sz="1100" dirty="0">
                <a:solidFill>
                  <a:prstClr val="black"/>
                </a:solidFill>
              </a:rPr>
              <a:t>, </a:t>
            </a:r>
            <a:r>
              <a:rPr lang="ko-KR" altLang="en-US" sz="1100" dirty="0" err="1">
                <a:solidFill>
                  <a:prstClr val="black"/>
                </a:solidFill>
              </a:rPr>
              <a:t>댓글</a:t>
            </a:r>
            <a:r>
              <a:rPr lang="ko-KR" altLang="en-US" sz="1100" dirty="0">
                <a:solidFill>
                  <a:prstClr val="black"/>
                </a:solidFill>
              </a:rPr>
              <a:t> 등</a:t>
            </a:r>
            <a:r>
              <a:rPr lang="en-US" altLang="ko-KR" sz="1100" dirty="0">
                <a:solidFill>
                  <a:prstClr val="black"/>
                </a:solidFill>
              </a:rPr>
              <a:t>)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다국어 지원 </a:t>
            </a:r>
            <a:r>
              <a:rPr lang="en-US" altLang="ko-KR" sz="1100" dirty="0">
                <a:solidFill>
                  <a:prstClr val="black"/>
                </a:solidFill>
              </a:rPr>
              <a:t>(2015</a:t>
            </a:r>
            <a:r>
              <a:rPr lang="ko-KR" altLang="en-US" sz="1100" dirty="0">
                <a:solidFill>
                  <a:prstClr val="black"/>
                </a:solidFill>
              </a:rPr>
              <a:t>년 하반기 반영 예정</a:t>
            </a:r>
            <a:r>
              <a:rPr lang="en-US" altLang="ko-KR" sz="1100" dirty="0">
                <a:solidFill>
                  <a:prstClr val="black"/>
                </a:solidFill>
              </a:rPr>
              <a:t>)</a:t>
            </a:r>
            <a:endParaRPr lang="ko-KR" altLang="en-US" sz="11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66892" y="3022814"/>
            <a:ext cx="1878064" cy="19236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다운로드 학습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기기 및 온라인</a:t>
            </a:r>
            <a:r>
              <a:rPr lang="en-US" altLang="ko-KR" sz="1100" b="1" dirty="0">
                <a:solidFill>
                  <a:prstClr val="black"/>
                </a:solidFill>
              </a:rPr>
              <a:t>/ </a:t>
            </a:r>
            <a:r>
              <a:rPr lang="ko-KR" altLang="en-US" sz="1100" b="1" dirty="0">
                <a:solidFill>
                  <a:prstClr val="black"/>
                </a:solidFill>
              </a:rPr>
              <a:t>오프라인 間 진도 동기화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 err="1">
                <a:solidFill>
                  <a:prstClr val="black"/>
                </a:solidFill>
              </a:rPr>
              <a:t>컨텐츠</a:t>
            </a:r>
            <a:r>
              <a:rPr lang="ko-KR" altLang="en-US" sz="1100" b="1" dirty="0">
                <a:solidFill>
                  <a:prstClr val="black"/>
                </a:solidFill>
              </a:rPr>
              <a:t> 別 </a:t>
            </a:r>
            <a:r>
              <a:rPr lang="en-US" altLang="ko-KR" sz="1100" b="1" dirty="0">
                <a:solidFill>
                  <a:prstClr val="black"/>
                </a:solidFill>
              </a:rPr>
              <a:t>Quiz </a:t>
            </a:r>
            <a:r>
              <a:rPr lang="en-US" altLang="ko-KR" sz="1100" dirty="0">
                <a:solidFill>
                  <a:prstClr val="black"/>
                </a:solidFill>
              </a:rPr>
              <a:t>(1</a:t>
            </a:r>
            <a:r>
              <a:rPr lang="ko-KR" altLang="en-US" sz="1100" dirty="0">
                <a:solidFill>
                  <a:prstClr val="black"/>
                </a:solidFill>
              </a:rPr>
              <a:t>만</a:t>
            </a:r>
            <a:r>
              <a:rPr lang="en-US" altLang="ko-KR" sz="1100" dirty="0">
                <a:solidFill>
                  <a:prstClr val="black"/>
                </a:solidFill>
              </a:rPr>
              <a:t>8</a:t>
            </a:r>
            <a:r>
              <a:rPr lang="ko-KR" altLang="en-US" sz="1100" dirty="0">
                <a:solidFill>
                  <a:prstClr val="black"/>
                </a:solidFill>
              </a:rPr>
              <a:t>천여 개</a:t>
            </a:r>
            <a:r>
              <a:rPr lang="en-US" altLang="ko-KR" sz="1100" dirty="0">
                <a:solidFill>
                  <a:prstClr val="black"/>
                </a:solidFill>
              </a:rPr>
              <a:t>)</a:t>
            </a: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학습 수료 관리</a:t>
            </a:r>
            <a:endParaRPr lang="en-US" altLang="ko-KR" sz="1100" b="1" dirty="0">
              <a:solidFill>
                <a:prstClr val="black"/>
              </a:solidFill>
            </a:endParaRPr>
          </a:p>
          <a:p>
            <a:pPr marL="227013" indent="-227013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o-KR" altLang="en-US" sz="1100" b="1" dirty="0">
                <a:solidFill>
                  <a:prstClr val="black"/>
                </a:solidFill>
              </a:rPr>
              <a:t>개인 別 실시간 학습성향 분석 및 </a:t>
            </a:r>
            <a:r>
              <a:rPr lang="ko-KR" altLang="en-US" sz="1100" b="1" dirty="0" err="1">
                <a:solidFill>
                  <a:prstClr val="black"/>
                </a:solidFill>
              </a:rPr>
              <a:t>코칭</a:t>
            </a:r>
            <a:endParaRPr lang="en-US" altLang="ko-KR" sz="1100" b="1" dirty="0">
              <a:solidFill>
                <a:prstClr val="black"/>
              </a:solidFill>
            </a:endParaRPr>
          </a:p>
        </p:txBody>
      </p:sp>
      <p:sp>
        <p:nvSpPr>
          <p:cNvPr id="16" name="직사각형 56"/>
          <p:cNvSpPr/>
          <p:nvPr/>
        </p:nvSpPr>
        <p:spPr>
          <a:xfrm>
            <a:off x="1223398" y="5789882"/>
            <a:ext cx="939672" cy="512064"/>
          </a:xfrm>
          <a:prstGeom prst="rect">
            <a:avLst/>
          </a:prstGeom>
          <a:gradFill rotWithShape="1">
            <a:gsLst>
              <a:gs pos="28000">
                <a:sysClr val="windowText" lastClr="000000">
                  <a:tint val="18000"/>
                  <a:satMod val="120000"/>
                  <a:lumMod val="88000"/>
                </a:sysClr>
              </a:gs>
              <a:gs pos="100000">
                <a:sysClr val="windowText" lastClr="000000">
                  <a:tint val="40000"/>
                  <a:satMod val="100000"/>
                  <a:lumMod val="78000"/>
                </a:sysClr>
              </a:gs>
            </a:gsLst>
            <a:lin ang="5400000" scaled="0"/>
          </a:gradFill>
          <a:ln w="9525" cap="flat" cmpd="sng" algn="ctr">
            <a:noFill/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지원 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OS 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및</a:t>
            </a:r>
            <a:b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b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디바이스</a:t>
            </a:r>
          </a:p>
        </p:txBody>
      </p:sp>
      <p:sp>
        <p:nvSpPr>
          <p:cNvPr id="17" name="직사각형 63"/>
          <p:cNvSpPr/>
          <p:nvPr/>
        </p:nvSpPr>
        <p:spPr>
          <a:xfrm>
            <a:off x="2277194" y="5797256"/>
            <a:ext cx="2766977" cy="512064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tIns="18288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Android &amp; iOS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0950" y="5760680"/>
            <a:ext cx="989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</a:rPr>
              <a:t>Mobile OS</a:t>
            </a:r>
            <a:endParaRPr lang="ko-KR" altLang="en-US" sz="10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직사각형 65"/>
          <p:cNvSpPr/>
          <p:nvPr/>
        </p:nvSpPr>
        <p:spPr>
          <a:xfrm>
            <a:off x="5213505" y="5797256"/>
            <a:ext cx="2766977" cy="512064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tIns="18288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4-5” </a:t>
            </a:r>
            <a:r>
              <a:rPr kumimoji="0" lang="ko-KR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스마트폰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, 7-10” </a:t>
            </a:r>
            <a:r>
              <a:rPr kumimoji="0" lang="ko-KR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태블릿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47261" y="5760680"/>
            <a:ext cx="1102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</a:rPr>
              <a:t>Form Factor</a:t>
            </a:r>
            <a:endParaRPr lang="ko-KR" altLang="en-US" sz="10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1" name="직사각형 68"/>
          <p:cNvSpPr/>
          <p:nvPr/>
        </p:nvSpPr>
        <p:spPr>
          <a:xfrm>
            <a:off x="8144373" y="5797256"/>
            <a:ext cx="2766977" cy="512064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tIns="182880"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OS 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무관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 </a:t>
            </a:r>
            <a:r>
              <a: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(</a:t>
            </a:r>
            <a:r>
              <a: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브라우저 內 구동</a:t>
            </a:r>
            <a:r>
              <a: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)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78129" y="5760680"/>
            <a:ext cx="6653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</a:rPr>
              <a:t>PC OS</a:t>
            </a:r>
            <a:endParaRPr lang="ko-KR" altLang="en-US" sz="1000" b="1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16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 </a:t>
            </a:r>
            <a:r>
              <a:rPr lang="en-US" altLang="ko-KR" dirty="0"/>
              <a:t>– </a:t>
            </a:r>
            <a:r>
              <a:rPr lang="ko-KR" altLang="en-US" dirty="0"/>
              <a:t>학습자 홈과 신규</a:t>
            </a:r>
            <a:r>
              <a:rPr lang="en-US" altLang="ko-KR" dirty="0"/>
              <a:t>·</a:t>
            </a:r>
            <a:r>
              <a:rPr lang="ko-KR" altLang="en-US" dirty="0"/>
              <a:t>인기과정 안내 </a:t>
            </a:r>
            <a:r>
              <a:rPr lang="en-US" altLang="ko-KR" dirty="0"/>
              <a:t>(1/5)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43472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Home</a:t>
            </a:r>
          </a:p>
        </p:txBody>
      </p:sp>
      <p:sp>
        <p:nvSpPr>
          <p:cNvPr id="9" name="Rectangle 8"/>
          <p:cNvSpPr/>
          <p:nvPr/>
        </p:nvSpPr>
        <p:spPr>
          <a:xfrm>
            <a:off x="1594419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27306" y="1712097"/>
            <a:ext cx="3600400" cy="98488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 err="1"/>
              <a:t>큐레이션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(Curation)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가능한 홈 통해 학습 유인 강화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요건에 맞게 홈을 자유롭게 구성</a:t>
            </a:r>
            <a:br>
              <a:rPr lang="en-US" altLang="ko-KR" sz="1200" dirty="0"/>
            </a:b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필수과정 안내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추천 학습 분야 등의 배치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·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이동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교육담당자와 당사 운영담당자가 공동 운영</a:t>
            </a:r>
            <a:endParaRPr lang="en-US" altLang="ko-KR" sz="1200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389740" y="1788452"/>
            <a:ext cx="1604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 DISCOVERY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57776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altLang="ko-KR" sz="1400" b="1" dirty="0"/>
              <a:t>What’s Hot &amp; What’s New</a:t>
            </a:r>
            <a:endParaRPr lang="en-US" sz="1400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78"/>
          <a:stretch/>
        </p:blipFill>
        <p:spPr>
          <a:xfrm>
            <a:off x="6708723" y="3088760"/>
            <a:ext cx="1789307" cy="29821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34"/>
          <a:stretch/>
        </p:blipFill>
        <p:spPr>
          <a:xfrm>
            <a:off x="8772925" y="3327213"/>
            <a:ext cx="1789307" cy="29821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4" name="Rectangle 33"/>
          <p:cNvSpPr/>
          <p:nvPr/>
        </p:nvSpPr>
        <p:spPr>
          <a:xfrm>
            <a:off x="6708723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841610" y="1712097"/>
            <a:ext cx="3600400" cy="106182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학습자가 과정을 수강</a:t>
            </a:r>
            <a:r>
              <a:rPr lang="en-US" altLang="ko-KR" sz="1200" b="1" dirty="0"/>
              <a:t>·</a:t>
            </a:r>
            <a:r>
              <a:rPr lang="ko-KR" altLang="en-US" sz="1200" b="1" dirty="0"/>
              <a:t>예약하는 동인 강화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실시간 인기과정 순위 제시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학습자 평가 기준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분야별 인기</a:t>
            </a:r>
            <a:r>
              <a:rPr lang="en-US" altLang="ko-KR" sz="1200" dirty="0"/>
              <a:t>·</a:t>
            </a:r>
            <a:r>
              <a:rPr lang="ko-KR" altLang="en-US" sz="1200" dirty="0"/>
              <a:t>최신 과정 안내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오픈 예정 과정 </a:t>
            </a:r>
            <a:r>
              <a:rPr lang="en-US" altLang="ko-KR" sz="1200" dirty="0"/>
              <a:t>Trailer </a:t>
            </a:r>
            <a:r>
              <a:rPr lang="ko-KR" altLang="en-US" sz="1200" dirty="0" err="1"/>
              <a:t>미리보기와</a:t>
            </a:r>
            <a:r>
              <a:rPr lang="ko-KR" altLang="en-US" sz="1200" dirty="0"/>
              <a:t> 사전예약 지원</a:t>
            </a:r>
            <a:endParaRPr lang="en-US" altLang="ko-KR" sz="1200" dirty="0"/>
          </a:p>
        </p:txBody>
      </p:sp>
      <p:sp>
        <p:nvSpPr>
          <p:cNvPr id="36" name="TextBox 35"/>
          <p:cNvSpPr txBox="1"/>
          <p:nvPr/>
        </p:nvSpPr>
        <p:spPr>
          <a:xfrm rot="16200000">
            <a:off x="5504044" y="1788452"/>
            <a:ext cx="1604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 DISCOVERY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78"/>
          <a:stretch/>
        </p:blipFill>
        <p:spPr>
          <a:xfrm>
            <a:off x="1624223" y="3118008"/>
            <a:ext cx="1811000" cy="31978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0"/>
          <a:stretch/>
        </p:blipFill>
        <p:spPr>
          <a:xfrm>
            <a:off x="3737590" y="3284984"/>
            <a:ext cx="1629575" cy="28627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16" name="Group 15"/>
          <p:cNvGrpSpPr/>
          <p:nvPr/>
        </p:nvGrpSpPr>
        <p:grpSpPr>
          <a:xfrm>
            <a:off x="1878679" y="3257426"/>
            <a:ext cx="792088" cy="216024"/>
            <a:chOff x="6600056" y="3068960"/>
            <a:chExt cx="792088" cy="216024"/>
          </a:xfrm>
        </p:grpSpPr>
        <p:sp>
          <p:nvSpPr>
            <p:cNvPr id="18" name="Rectangle 17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4007768" y="3388742"/>
            <a:ext cx="792088" cy="216024"/>
            <a:chOff x="6600056" y="3068960"/>
            <a:chExt cx="792088" cy="216024"/>
          </a:xfrm>
        </p:grpSpPr>
        <p:sp>
          <p:nvSpPr>
            <p:cNvPr id="22" name="Rectangle 21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991846" y="3212976"/>
            <a:ext cx="792088" cy="216024"/>
            <a:chOff x="6600056" y="3068960"/>
            <a:chExt cx="792088" cy="216024"/>
          </a:xfrm>
        </p:grpSpPr>
        <p:sp>
          <p:nvSpPr>
            <p:cNvPr id="25" name="Rectangle 24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9014420" y="3448050"/>
            <a:ext cx="792088" cy="216024"/>
            <a:chOff x="6600056" y="3068960"/>
            <a:chExt cx="792088" cy="216024"/>
          </a:xfrm>
        </p:grpSpPr>
        <p:sp>
          <p:nvSpPr>
            <p:cNvPr id="28" name="Rectangle 27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3934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 </a:t>
            </a:r>
            <a:r>
              <a:rPr lang="en-US" altLang="ko-KR" dirty="0"/>
              <a:t>– </a:t>
            </a:r>
            <a:r>
              <a:rPr lang="ko-KR" altLang="en-US" dirty="0"/>
              <a:t>과정 추천과 과정 탐색</a:t>
            </a:r>
            <a:r>
              <a:rPr lang="en-US" altLang="ko-KR" dirty="0"/>
              <a:t>·</a:t>
            </a:r>
            <a:r>
              <a:rPr lang="ko-KR" altLang="en-US" dirty="0"/>
              <a:t>검색 </a:t>
            </a:r>
            <a:r>
              <a:rPr lang="en-US" altLang="ko-KR" dirty="0"/>
              <a:t>(2/5)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330447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Learning Recommendation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81394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714281" y="1712097"/>
            <a:ext cx="3600400" cy="98488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학습자 프로파일과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학습 이력 기반 과정 추천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학습자 프로파일에 의한 맞춤 학습 안내 </a:t>
            </a:r>
            <a:br>
              <a:rPr lang="en-US" altLang="ko-KR" sz="1200" dirty="0"/>
            </a:b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직무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직급별 교육체계에 따른 과정 안내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학습자 학습 이력 기반 관심</a:t>
            </a:r>
            <a:r>
              <a:rPr lang="en-US" altLang="ko-KR" sz="1200" dirty="0"/>
              <a:t>·</a:t>
            </a:r>
            <a:r>
              <a:rPr lang="ko-KR" altLang="en-US" sz="1200" dirty="0"/>
              <a:t>연관 과정 추천 </a:t>
            </a:r>
            <a:endParaRPr lang="en-US" altLang="ko-KR" sz="12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3"/>
          <a:stretch/>
        </p:blipFill>
        <p:spPr>
          <a:xfrm>
            <a:off x="3621864" y="3282408"/>
            <a:ext cx="1819327" cy="30793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14"/>
          <a:stretch/>
        </p:blipFill>
        <p:spPr>
          <a:xfrm>
            <a:off x="1599936" y="3037060"/>
            <a:ext cx="1817630" cy="30793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5" name="TextBox 24"/>
          <p:cNvSpPr txBox="1"/>
          <p:nvPr/>
        </p:nvSpPr>
        <p:spPr>
          <a:xfrm rot="16200000">
            <a:off x="384739" y="1788452"/>
            <a:ext cx="1604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 DISCOVERY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52839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altLang="ko-KR" sz="1400" b="1" dirty="0"/>
              <a:t>Browse &amp; Search</a:t>
            </a:r>
            <a:endParaRPr lang="en-US" sz="1400" b="1" dirty="0"/>
          </a:p>
        </p:txBody>
      </p:sp>
      <p:sp>
        <p:nvSpPr>
          <p:cNvPr id="27" name="Rectangle 26"/>
          <p:cNvSpPr/>
          <p:nvPr/>
        </p:nvSpPr>
        <p:spPr>
          <a:xfrm>
            <a:off x="6703786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836673" y="1712097"/>
            <a:ext cx="3600400" cy="98488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 </a:t>
            </a:r>
            <a:r>
              <a:rPr lang="ko-KR" altLang="en-US" sz="1200" b="1" dirty="0" err="1"/>
              <a:t>니즈</a:t>
            </a:r>
            <a:r>
              <a:rPr lang="ko-KR" altLang="en-US" sz="1200" b="1" dirty="0"/>
              <a:t> 구체화 수준에 따른 탐색과 검색 지원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탐색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(Browse)</a:t>
            </a:r>
            <a:r>
              <a:rPr lang="en-US" altLang="ko-KR" sz="1200" dirty="0"/>
              <a:t>: </a:t>
            </a:r>
            <a:r>
              <a:rPr lang="ko-KR" altLang="en-US" sz="1200" dirty="0"/>
              <a:t>과정 카테고리 탐색 지원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검색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(Search)</a:t>
            </a:r>
            <a:r>
              <a:rPr lang="en-US" altLang="ko-KR" sz="1200" dirty="0"/>
              <a:t>: </a:t>
            </a:r>
            <a:r>
              <a:rPr lang="ko-KR" altLang="en-US" sz="1200" dirty="0"/>
              <a:t>검색이력 조회</a:t>
            </a:r>
            <a:r>
              <a:rPr lang="en-US" altLang="ko-KR" sz="1200" dirty="0"/>
              <a:t>, </a:t>
            </a:r>
            <a:r>
              <a:rPr lang="ko-KR" altLang="en-US" sz="1200" dirty="0"/>
              <a:t>단어완성 검색</a:t>
            </a:r>
            <a:r>
              <a:rPr lang="en-US" altLang="ko-KR" sz="1200" dirty="0"/>
              <a:t>, </a:t>
            </a:r>
            <a:r>
              <a:rPr lang="ko-KR" altLang="en-US" sz="1200" dirty="0"/>
              <a:t>인기 </a:t>
            </a:r>
            <a:r>
              <a:rPr lang="ko-KR" altLang="en-US" sz="1200" dirty="0" err="1"/>
              <a:t>검색어</a:t>
            </a:r>
            <a:r>
              <a:rPr lang="ko-KR" altLang="en-US" sz="1200" dirty="0"/>
              <a:t> 조회</a:t>
            </a:r>
            <a:r>
              <a:rPr lang="en-US" altLang="ko-KR" sz="1200" dirty="0"/>
              <a:t>, </a:t>
            </a:r>
            <a:r>
              <a:rPr lang="ko-KR" altLang="en-US" sz="1200" dirty="0"/>
              <a:t>색인 검색 지원</a:t>
            </a:r>
            <a:endParaRPr lang="en-US" altLang="ko-KR" sz="12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499107" y="1788452"/>
            <a:ext cx="1604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 DISCOVERY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24" y="3057693"/>
            <a:ext cx="1708886" cy="30380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16"/>
          <a:stretch/>
        </p:blipFill>
        <p:spPr>
          <a:xfrm>
            <a:off x="8774747" y="3289924"/>
            <a:ext cx="1710540" cy="30494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16" name="Group 15"/>
          <p:cNvGrpSpPr/>
          <p:nvPr/>
        </p:nvGrpSpPr>
        <p:grpSpPr>
          <a:xfrm>
            <a:off x="6991846" y="3175268"/>
            <a:ext cx="792088" cy="216024"/>
            <a:chOff x="6600056" y="3068960"/>
            <a:chExt cx="792088" cy="216024"/>
          </a:xfrm>
        </p:grpSpPr>
        <p:sp>
          <p:nvSpPr>
            <p:cNvPr id="17" name="Rectangle 16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8255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 </a:t>
            </a:r>
            <a:r>
              <a:rPr lang="en-US" altLang="ko-KR" dirty="0"/>
              <a:t>– </a:t>
            </a:r>
            <a:r>
              <a:rPr lang="ko-KR" altLang="en-US" dirty="0"/>
              <a:t>나의 학습과 메모</a:t>
            </a:r>
            <a:r>
              <a:rPr lang="en-US" altLang="ko-KR" dirty="0"/>
              <a:t>·</a:t>
            </a:r>
            <a:r>
              <a:rPr lang="ko-KR" altLang="en-US" dirty="0"/>
              <a:t>책갈피 </a:t>
            </a:r>
            <a:r>
              <a:rPr lang="en-US" altLang="ko-KR" dirty="0"/>
              <a:t>(3/5)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1337289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altLang="ko-KR" sz="1400" b="1" dirty="0"/>
              <a:t>My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Learning</a:t>
            </a:r>
            <a:endParaRPr lang="en-US" sz="1400" b="1" dirty="0"/>
          </a:p>
        </p:txBody>
      </p:sp>
      <p:sp>
        <p:nvSpPr>
          <p:cNvPr id="45" name="Rectangle 44"/>
          <p:cNvSpPr/>
          <p:nvPr/>
        </p:nvSpPr>
        <p:spPr>
          <a:xfrm>
            <a:off x="1588236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721123" y="1712097"/>
            <a:ext cx="3600400" cy="106182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학습자의 학습 편의와 </a:t>
            </a:r>
            <a:r>
              <a:rPr lang="ko-KR" altLang="en-US" sz="1200" b="1" dirty="0" err="1"/>
              <a:t>주도성</a:t>
            </a:r>
            <a:r>
              <a:rPr lang="ko-KR" altLang="en-US" sz="1200" b="1" dirty="0"/>
              <a:t> 증진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현재 수강 중인 과정과 과거 연도별 수강 과정 조회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모든</a:t>
            </a:r>
            <a:r>
              <a:rPr lang="en-US" altLang="ko-KR" sz="1200" dirty="0"/>
              <a:t> </a:t>
            </a:r>
            <a:r>
              <a:rPr lang="ko-KR" altLang="en-US" sz="1200" dirty="0"/>
              <a:t>화면에서 수강 중인 과정 </a:t>
            </a:r>
            <a:r>
              <a:rPr lang="ko-KR" altLang="en-US" sz="1200" dirty="0" err="1"/>
              <a:t>이어듣기</a:t>
            </a:r>
            <a:r>
              <a:rPr lang="ko-KR" altLang="en-US" sz="1200" dirty="0"/>
              <a:t> 지원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(FAB)</a:t>
            </a:r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동영상 학습</a:t>
            </a:r>
            <a:r>
              <a:rPr lang="en-US" altLang="ko-KR" sz="1200" dirty="0"/>
              <a:t>, </a:t>
            </a:r>
            <a:r>
              <a:rPr lang="ko-KR" altLang="en-US" sz="1200" dirty="0"/>
              <a:t>음성 학습</a:t>
            </a:r>
            <a:r>
              <a:rPr lang="en-US" altLang="ko-KR" sz="1200" dirty="0"/>
              <a:t>, </a:t>
            </a:r>
            <a:r>
              <a:rPr lang="ko-KR" altLang="en-US" sz="1200" dirty="0"/>
              <a:t>다운로드 학습 모드 제공</a:t>
            </a:r>
            <a:endParaRPr lang="en-US" altLang="ko-KR" sz="1200" dirty="0"/>
          </a:p>
        </p:txBody>
      </p:sp>
      <p:sp>
        <p:nvSpPr>
          <p:cNvPr id="47" name="TextBox 46"/>
          <p:cNvSpPr txBox="1"/>
          <p:nvPr/>
        </p:nvSpPr>
        <p:spPr>
          <a:xfrm rot="16200000">
            <a:off x="771364" y="1408669"/>
            <a:ext cx="844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64"/>
          <a:stretch/>
        </p:blipFill>
        <p:spPr>
          <a:xfrm>
            <a:off x="1631609" y="3091920"/>
            <a:ext cx="1914291" cy="32208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78"/>
          <a:stretch/>
        </p:blipFill>
        <p:spPr>
          <a:xfrm>
            <a:off x="3769814" y="3232776"/>
            <a:ext cx="1673147" cy="27885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0" name="Flowchart: Delay 49"/>
          <p:cNvSpPr/>
          <p:nvPr/>
        </p:nvSpPr>
        <p:spPr>
          <a:xfrm rot="16200000">
            <a:off x="4902901" y="5517232"/>
            <a:ext cx="648072" cy="648072"/>
          </a:xfrm>
          <a:prstGeom prst="flowChartDelay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540053" y="6238473"/>
            <a:ext cx="1051891" cy="43088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TopUp"/>
              <a:lightRig rig="threePt" dir="t"/>
            </a:scene3d>
          </a:bodyPr>
          <a:lstStyle/>
          <a:p>
            <a:pPr algn="ctr"/>
            <a:r>
              <a:rPr lang="en-US" sz="1100" dirty="0">
                <a:solidFill>
                  <a:schemeClr val="accent2"/>
                </a:solidFill>
              </a:rPr>
              <a:t>Favorite Action</a:t>
            </a:r>
            <a:br>
              <a:rPr lang="en-US" sz="1100" dirty="0">
                <a:solidFill>
                  <a:schemeClr val="accent2"/>
                </a:solidFill>
              </a:rPr>
            </a:br>
            <a:r>
              <a:rPr lang="en-US" sz="1100" dirty="0">
                <a:solidFill>
                  <a:schemeClr val="accent2"/>
                </a:solidFill>
              </a:rPr>
              <a:t>Button (FAB)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44750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My Memos &amp; Bookmarks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695697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6828584" y="1712097"/>
            <a:ext cx="3600400" cy="106182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 효과를 강화하고 반복 학습 지원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 중 메모와 </a:t>
            </a:r>
            <a:r>
              <a:rPr lang="ko-KR" altLang="en-US" sz="1200" dirty="0" err="1"/>
              <a:t>북마크</a:t>
            </a:r>
            <a:r>
              <a:rPr lang="ko-KR" altLang="en-US" sz="1200" dirty="0"/>
              <a:t> 기능 제공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메모</a:t>
            </a:r>
            <a:r>
              <a:rPr lang="en-US" altLang="ko-KR" sz="1200" dirty="0"/>
              <a:t>·</a:t>
            </a:r>
            <a:r>
              <a:rPr lang="ko-KR" altLang="en-US" sz="1200" dirty="0" err="1"/>
              <a:t>북마크</a:t>
            </a:r>
            <a:r>
              <a:rPr lang="ko-KR" altLang="en-US" sz="1200" dirty="0"/>
              <a:t> 된 시간부터 학습하기 지원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학습자 메모를 他 학습자와 공유하는 기능 제공</a:t>
            </a:r>
            <a:endParaRPr lang="en-US" altLang="ko-KR" sz="1200" dirty="0"/>
          </a:p>
        </p:txBody>
      </p:sp>
      <p:sp>
        <p:nvSpPr>
          <p:cNvPr id="68" name="TextBox 67"/>
          <p:cNvSpPr txBox="1"/>
          <p:nvPr/>
        </p:nvSpPr>
        <p:spPr>
          <a:xfrm rot="16200000">
            <a:off x="5870801" y="1408668"/>
            <a:ext cx="844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785" y="3091920"/>
            <a:ext cx="1810003" cy="321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234" y="3280885"/>
            <a:ext cx="1597417" cy="28398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17" name="Group 16"/>
          <p:cNvGrpSpPr/>
          <p:nvPr/>
        </p:nvGrpSpPr>
        <p:grpSpPr>
          <a:xfrm>
            <a:off x="4017636" y="3346152"/>
            <a:ext cx="792088" cy="216024"/>
            <a:chOff x="6600056" y="3068960"/>
            <a:chExt cx="792088" cy="216024"/>
          </a:xfrm>
        </p:grpSpPr>
        <p:sp>
          <p:nvSpPr>
            <p:cNvPr id="19" name="Rectangle 18"/>
            <p:cNvSpPr/>
            <p:nvPr/>
          </p:nvSpPr>
          <p:spPr>
            <a:xfrm>
              <a:off x="6600056" y="3068960"/>
              <a:ext cx="792088" cy="216024"/>
            </a:xfrm>
            <a:prstGeom prst="rect">
              <a:avLst/>
            </a:prstGeom>
            <a:solidFill>
              <a:srgbClr val="4659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984" y="3119760"/>
              <a:ext cx="666838" cy="1389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5155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 </a:t>
            </a:r>
            <a:r>
              <a:rPr lang="en-US" altLang="ko-KR" dirty="0"/>
              <a:t>– </a:t>
            </a:r>
            <a:r>
              <a:rPr lang="ko-KR" altLang="en-US" dirty="0"/>
              <a:t>자기계발계획과 개인 학습이력</a:t>
            </a:r>
            <a:r>
              <a:rPr lang="en-US" altLang="ko-KR" dirty="0"/>
              <a:t>·</a:t>
            </a:r>
            <a:r>
              <a:rPr lang="ko-KR" altLang="en-US" dirty="0"/>
              <a:t>통계</a:t>
            </a:r>
            <a:r>
              <a:rPr lang="en-US" altLang="ko-KR" dirty="0"/>
              <a:t> (4/5)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37289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My Individual Development Plan </a:t>
            </a:r>
            <a:r>
              <a:rPr lang="en-US" sz="1400" dirty="0"/>
              <a:t>(IDP)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88236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721123" y="1712097"/>
            <a:ext cx="3600400" cy="106182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자기주도적인 학습 기반 제공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자기개발계획</a:t>
            </a:r>
            <a:r>
              <a:rPr lang="en-US" altLang="ko-KR" sz="1200" dirty="0"/>
              <a:t> </a:t>
            </a:r>
            <a:r>
              <a:rPr lang="ko-KR" altLang="en-US" sz="1200" dirty="0"/>
              <a:t>지원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월별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연간 계획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 err="1"/>
              <a:t>학습자별</a:t>
            </a:r>
            <a:r>
              <a:rPr lang="ko-KR" altLang="en-US" sz="1200" dirty="0"/>
              <a:t> 학습 스케줄링 프로그램 지원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학습독려 위한 </a:t>
            </a:r>
            <a:r>
              <a:rPr lang="en-US" altLang="ko-KR" sz="1200" dirty="0"/>
              <a:t>Mail &amp; Push Notification </a:t>
            </a:r>
            <a:r>
              <a:rPr lang="ko-KR" altLang="en-US" sz="1200" dirty="0"/>
              <a:t>자동화 </a:t>
            </a:r>
            <a:endParaRPr lang="en-US" altLang="ko-KR" sz="12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771365" y="1408669"/>
            <a:ext cx="844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17"/>
          <a:stretch/>
        </p:blipFill>
        <p:spPr>
          <a:xfrm>
            <a:off x="1648705" y="2996952"/>
            <a:ext cx="1789097" cy="30432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97"/>
          <a:stretch/>
        </p:blipFill>
        <p:spPr>
          <a:xfrm>
            <a:off x="3653864" y="3269247"/>
            <a:ext cx="1789097" cy="30432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8" name="Rectangle 37"/>
          <p:cNvSpPr/>
          <p:nvPr/>
        </p:nvSpPr>
        <p:spPr>
          <a:xfrm>
            <a:off x="6444750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My Learning Status &amp; History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695697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828584" y="1712097"/>
            <a:ext cx="3600400" cy="98488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학습자 </a:t>
            </a:r>
            <a:r>
              <a:rPr lang="ko-KR" altLang="en-US" sz="1200" b="1" dirty="0" err="1"/>
              <a:t>주도성을</a:t>
            </a:r>
            <a:r>
              <a:rPr lang="ko-KR" altLang="en-US" sz="1200" b="1" dirty="0"/>
              <a:t> 강화하고 우호적 학습 경쟁 유도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 err="1"/>
              <a:t>학습자별</a:t>
            </a:r>
            <a:r>
              <a:rPr lang="ko-KR" altLang="en-US" sz="1200" dirty="0"/>
              <a:t> 실시간 학습성향 분석 및 </a:t>
            </a:r>
            <a:r>
              <a:rPr lang="ko-KR" altLang="en-US" sz="1200" dirty="0" err="1"/>
              <a:t>코칭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학습자 순위</a:t>
            </a:r>
            <a:r>
              <a:rPr lang="en-US" altLang="ko-KR" sz="1200" dirty="0"/>
              <a:t>, </a:t>
            </a:r>
            <a:r>
              <a:rPr lang="ko-KR" altLang="en-US" sz="1200" dirty="0"/>
              <a:t>학습량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수료율</a:t>
            </a:r>
            <a:r>
              <a:rPr lang="en-US" altLang="ko-KR" sz="1200" dirty="0"/>
              <a:t>, </a:t>
            </a:r>
            <a:r>
              <a:rPr lang="ko-KR" altLang="en-US" sz="1200" dirty="0"/>
              <a:t>학습 성향 등 상세 조회 지원</a:t>
            </a:r>
            <a:endParaRPr lang="en-US" altLang="ko-KR" sz="1200" dirty="0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5870800" y="1408668"/>
            <a:ext cx="844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29" y="3245083"/>
            <a:ext cx="1726435" cy="30692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5"/>
          <a:stretch/>
        </p:blipFill>
        <p:spPr>
          <a:xfrm>
            <a:off x="8747124" y="2996952"/>
            <a:ext cx="1803299" cy="30803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98094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 </a:t>
            </a:r>
            <a:r>
              <a:rPr lang="en-US" altLang="ko-KR" dirty="0"/>
              <a:t>– </a:t>
            </a:r>
            <a:r>
              <a:rPr lang="ko-KR" altLang="en-US" dirty="0"/>
              <a:t>홈 </a:t>
            </a:r>
            <a:r>
              <a:rPr lang="ko-KR" altLang="en-US" dirty="0" err="1"/>
              <a:t>위젯과</a:t>
            </a:r>
            <a:r>
              <a:rPr lang="ko-KR" altLang="en-US" dirty="0"/>
              <a:t> 학습자 커뮤니케이션</a:t>
            </a:r>
            <a:r>
              <a:rPr lang="en-US" altLang="ko-KR" dirty="0"/>
              <a:t> (5/5)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37289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Home Widget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1588236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721123" y="1712097"/>
            <a:ext cx="3600400" cy="98488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 필요성을 상기시키는 홈 </a:t>
            </a:r>
            <a:r>
              <a:rPr lang="ko-KR" altLang="en-US" sz="1200" b="1" dirty="0" err="1"/>
              <a:t>위젯</a:t>
            </a:r>
            <a:r>
              <a:rPr lang="ko-KR" altLang="en-US" sz="1200" b="1" dirty="0"/>
              <a:t> 제공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홈 화면에서 </a:t>
            </a:r>
            <a:r>
              <a:rPr lang="ko-KR" altLang="en-US" sz="1200" dirty="0" err="1"/>
              <a:t>위젯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(Widget)</a:t>
            </a:r>
            <a:r>
              <a:rPr lang="ko-KR" altLang="en-US" sz="1200" dirty="0"/>
              <a:t>을 통한 학습 계획</a:t>
            </a:r>
            <a:r>
              <a:rPr lang="en-US" altLang="ko-KR" sz="1200" dirty="0"/>
              <a:t>, </a:t>
            </a:r>
            <a:r>
              <a:rPr lang="ko-KR" altLang="en-US" sz="1200" dirty="0"/>
              <a:t>진도</a:t>
            </a:r>
            <a:r>
              <a:rPr lang="en-US" altLang="ko-KR" sz="1200" dirty="0"/>
              <a:t>, </a:t>
            </a:r>
            <a:r>
              <a:rPr lang="ko-KR" altLang="en-US" sz="1200" dirty="0"/>
              <a:t>뉴스 조회 지원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대형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(4×4)</a:t>
            </a:r>
            <a:r>
              <a:rPr lang="ko-KR" altLang="en-US" sz="1200" dirty="0"/>
              <a:t>과</a:t>
            </a:r>
            <a:r>
              <a:rPr lang="en-US" altLang="ko-KR" sz="1200" dirty="0"/>
              <a:t> </a:t>
            </a:r>
            <a:r>
              <a:rPr lang="ko-KR" altLang="en-US" sz="1200" dirty="0"/>
              <a:t>중형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(4×2)</a:t>
            </a:r>
            <a:r>
              <a:rPr lang="en-US" altLang="ko-KR" sz="1200" dirty="0"/>
              <a:t> </a:t>
            </a:r>
            <a:r>
              <a:rPr lang="ko-KR" altLang="en-US" sz="1200" dirty="0"/>
              <a:t>크기 </a:t>
            </a:r>
            <a:r>
              <a:rPr lang="ko-KR" altLang="en-US" sz="1200" dirty="0" err="1"/>
              <a:t>위젯</a:t>
            </a:r>
            <a:r>
              <a:rPr lang="ko-KR" altLang="en-US" sz="1200" dirty="0"/>
              <a:t> 제공</a:t>
            </a:r>
            <a:endParaRPr lang="en-US" altLang="ko-KR" sz="12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52304" y="1727730"/>
            <a:ext cx="1482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 SUPPORT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44750" y="1124744"/>
            <a:ext cx="4321696" cy="2304256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r>
              <a:rPr lang="en-US" sz="1400" b="1" dirty="0"/>
              <a:t>Learner Communication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695697" y="1628800"/>
            <a:ext cx="3854725" cy="1214307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828584" y="1712097"/>
            <a:ext cx="3600400" cy="106182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ko-KR" altLang="en-US" sz="1200" b="1" dirty="0"/>
              <a:t>학습자 </a:t>
            </a:r>
            <a:r>
              <a:rPr lang="en-US" altLang="ko-KR" sz="1200" b="1" dirty="0"/>
              <a:t>Communication Channel </a:t>
            </a:r>
            <a:r>
              <a:rPr lang="ko-KR" altLang="en-US" sz="1200" b="1" dirty="0"/>
              <a:t>강화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이벤트 안내와 뉴스 공지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ko-KR" sz="1200" dirty="0"/>
              <a:t>FAQ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자주 묻는 질문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ko-KR" altLang="en-US" sz="1200" dirty="0"/>
              <a:t>와 도움말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당사 </a:t>
            </a:r>
            <a:r>
              <a:rPr lang="en-US" altLang="ko-KR" sz="1200" dirty="0"/>
              <a:t>Learning Mate</a:t>
            </a:r>
            <a:r>
              <a:rPr lang="ko-KR" altLang="en-US" sz="1200" dirty="0"/>
              <a:t>와</a:t>
            </a:r>
            <a:r>
              <a:rPr lang="en-US" altLang="ko-KR" sz="1200" dirty="0"/>
              <a:t> Chat </a:t>
            </a:r>
            <a:r>
              <a:rPr lang="ko-KR" altLang="en-US" sz="1200" dirty="0"/>
              <a:t>기능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(Near real-time)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5551739" y="1727731"/>
            <a:ext cx="1482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LEARNING SUPPORT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2996952"/>
            <a:ext cx="1721414" cy="30602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3259662"/>
            <a:ext cx="1721414" cy="30602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7"/>
          <a:stretch/>
        </p:blipFill>
        <p:spPr>
          <a:xfrm>
            <a:off x="6740689" y="3140968"/>
            <a:ext cx="1758899" cy="29278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3"/>
          <a:stretch/>
        </p:blipFill>
        <p:spPr>
          <a:xfrm>
            <a:off x="8798437" y="3367706"/>
            <a:ext cx="1758899" cy="29598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24914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861316"/>
            <a:ext cx="12192000" cy="199668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어플리케이션 </a:t>
            </a:r>
            <a:r>
              <a:rPr lang="en-US" altLang="ko-KR" dirty="0"/>
              <a:t>– </a:t>
            </a:r>
            <a:r>
              <a:rPr lang="ko-KR" altLang="en-US" dirty="0" err="1"/>
              <a:t>앱과</a:t>
            </a:r>
            <a:r>
              <a:rPr lang="ko-KR" altLang="en-US" dirty="0"/>
              <a:t> 웹간 동일한 학습자 경험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492443"/>
          </a:xfrm>
        </p:spPr>
        <p:txBody>
          <a:bodyPr/>
          <a:lstStyle/>
          <a:p>
            <a:r>
              <a:rPr lang="ko-KR" altLang="en-US" dirty="0" err="1"/>
              <a:t>앱을</a:t>
            </a:r>
            <a:r>
              <a:rPr lang="ko-KR" altLang="en-US" dirty="0"/>
              <a:t> 통해서 제공하는 모든 기능을 웹</a:t>
            </a:r>
            <a:r>
              <a:rPr lang="en-US" altLang="ko-KR" dirty="0"/>
              <a:t>(</a:t>
            </a:r>
            <a:r>
              <a:rPr lang="ko-KR" altLang="en-US" dirty="0"/>
              <a:t>브라우저</a:t>
            </a:r>
            <a:r>
              <a:rPr lang="en-US" altLang="ko-KR" dirty="0"/>
              <a:t>)</a:t>
            </a:r>
            <a:r>
              <a:rPr lang="ko-KR" altLang="en-US" dirty="0"/>
              <a:t>에서 동일하게 제공하겠습니다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6" t="1810" r="16736" b="48950"/>
          <a:stretch/>
        </p:blipFill>
        <p:spPr>
          <a:xfrm>
            <a:off x="4675735" y="2276872"/>
            <a:ext cx="2840530" cy="39179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14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t="3156" r="21193" b="28999"/>
          <a:stretch/>
        </p:blipFill>
        <p:spPr>
          <a:xfrm>
            <a:off x="1775520" y="2852936"/>
            <a:ext cx="2421912" cy="30963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7" t="3174" r="21347" b="28602"/>
          <a:stretch/>
        </p:blipFill>
        <p:spPr>
          <a:xfrm>
            <a:off x="8025983" y="2852936"/>
            <a:ext cx="2246481" cy="30963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HeroicExtremeRigh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08975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서비스 플랫폼 </a:t>
            </a:r>
            <a:r>
              <a:rPr lang="en-US" altLang="ko-KR" dirty="0"/>
              <a:t>(</a:t>
            </a:r>
            <a:r>
              <a:rPr lang="ko-KR" altLang="en-US" dirty="0"/>
              <a:t>관리자 기능</a:t>
            </a:r>
            <a:r>
              <a:rPr lang="en-US" altLang="ko-KR" dirty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학습자 주도의 학습환경을 조성하고 학습 몰입도</a:t>
            </a:r>
            <a:r>
              <a:rPr lang="en-US" altLang="ko-KR" b="0" dirty="0">
                <a:solidFill>
                  <a:schemeClr val="bg1">
                    <a:lumMod val="50000"/>
                  </a:schemeClr>
                </a:solidFill>
              </a:rPr>
              <a:t>(Learning Engagement)</a:t>
            </a:r>
            <a:r>
              <a:rPr lang="ko-KR" altLang="en-US" dirty="0"/>
              <a:t>와 </a:t>
            </a:r>
            <a:r>
              <a:rPr lang="ko-KR" altLang="en-US" dirty="0" err="1"/>
              <a:t>컨텐츠를</a:t>
            </a:r>
            <a:r>
              <a:rPr lang="ko-KR" altLang="en-US" dirty="0"/>
              <a:t> 관리하는 서비스 플랫폼을 제공하여 성공적인 스마트러닝을 함께 운영하겠습니다</a:t>
            </a:r>
            <a:r>
              <a:rPr lang="en-US" altLang="ko-KR" dirty="0"/>
              <a:t>.</a:t>
            </a:r>
            <a:endParaRPr lang="en-US" b="0" baseline="30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66292" y="5805264"/>
            <a:ext cx="9482236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ko-KR" altLang="en-US" sz="1400" b="1"/>
              <a:t>학습자 관리</a:t>
            </a:r>
            <a:endParaRPr lang="en-US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1366292" y="2708920"/>
            <a:ext cx="4670355" cy="299964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algn="ctr"/>
            <a:r>
              <a:rPr lang="ko-KR" altLang="en-US" sz="1400" b="1" dirty="0"/>
              <a:t>학습 몰입도 관리</a:t>
            </a:r>
            <a:endParaRPr lang="en-US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6178173" y="2708920"/>
            <a:ext cx="4670355" cy="299964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algn="ctr"/>
            <a:r>
              <a:rPr lang="ko-KR" altLang="en-US" sz="1400" b="1" dirty="0"/>
              <a:t>학습 </a:t>
            </a:r>
            <a:r>
              <a:rPr lang="ko-KR" altLang="en-US" sz="1400" b="1" dirty="0" err="1"/>
              <a:t>컨텐츠</a:t>
            </a:r>
            <a:r>
              <a:rPr lang="ko-KR" altLang="en-US" sz="1400" b="1" dirty="0"/>
              <a:t> 관리</a:t>
            </a:r>
            <a:endParaRPr lang="en-US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1532472" y="3134528"/>
            <a:ext cx="4337995" cy="2474252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344353" y="3134528"/>
            <a:ext cx="4337995" cy="2474252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46940" y="5926059"/>
            <a:ext cx="7735408" cy="334474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45149" y="5954796"/>
            <a:ext cx="7313238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학습자 조직과 상세정보 조회</a:t>
            </a:r>
            <a:r>
              <a:rPr lang="en-US" altLang="ko-KR" sz="1200" dirty="0"/>
              <a:t>·</a:t>
            </a:r>
            <a:r>
              <a:rPr lang="ko-KR" altLang="en-US" sz="1200" dirty="0"/>
              <a:t>수정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(ID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변경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패스워드 초기화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직무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·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직급 변경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학습등급 조회 등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4536" y="3245656"/>
            <a:ext cx="1967728" cy="80021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신규과정 도입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신규과정 조회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도입 결정 후 과정 개설</a:t>
            </a:r>
            <a:endParaRPr lang="en-US" altLang="ko-KR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490659" y="3245656"/>
            <a:ext cx="1967728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과정 마법사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단위 </a:t>
            </a:r>
            <a:r>
              <a:rPr lang="ko-KR" altLang="en-US" sz="1200" dirty="0" err="1"/>
              <a:t>컨텐츠를</a:t>
            </a:r>
            <a:r>
              <a:rPr lang="ko-KR" altLang="en-US" sz="1200" dirty="0"/>
              <a:t> 조합하여 신규과정 개설</a:t>
            </a:r>
            <a:endParaRPr lang="en-US" altLang="ko-KR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702064" y="3245656"/>
            <a:ext cx="1967728" cy="143116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학습 활성화 수준 관리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 err="1"/>
              <a:t>진입율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</a:rPr>
              <a:t>앱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en-US" sz="1200" dirty="0" err="1">
                <a:solidFill>
                  <a:schemeClr val="bg1">
                    <a:lumMod val="50000"/>
                  </a:schemeClr>
                </a:solidFill>
              </a:rPr>
              <a:t>설치율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b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로그인 비율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 </a:t>
            </a:r>
            <a:r>
              <a:rPr lang="ko-KR" altLang="en-US" sz="1200" dirty="0"/>
              <a:t>조회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과정 신청</a:t>
            </a:r>
            <a:r>
              <a:rPr lang="en-US" altLang="ko-KR" sz="1200" dirty="0"/>
              <a:t>·</a:t>
            </a:r>
            <a:r>
              <a:rPr lang="ko-KR" altLang="en-US" sz="1200" dirty="0" err="1"/>
              <a:t>수료율</a:t>
            </a:r>
            <a:r>
              <a:rPr lang="ko-KR" altLang="en-US" sz="1200" dirty="0"/>
              <a:t> 조회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조직</a:t>
            </a:r>
            <a:r>
              <a:rPr lang="en-US" altLang="ko-KR" sz="1200" dirty="0"/>
              <a:t>·</a:t>
            </a:r>
            <a:r>
              <a:rPr lang="ko-KR" altLang="en-US" sz="1200" dirty="0"/>
              <a:t>개인별 독려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(SMS, e-Mail, Push Notification)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88187" y="3245656"/>
            <a:ext cx="1967728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학습 이벤트 관리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이벤트 실시</a:t>
            </a:r>
            <a:r>
              <a:rPr lang="en-US" altLang="ko-KR" sz="1200" dirty="0"/>
              <a:t>, </a:t>
            </a:r>
            <a:r>
              <a:rPr lang="ko-KR" altLang="en-US" sz="1200" dirty="0"/>
              <a:t>결과조회</a:t>
            </a:r>
            <a:r>
              <a:rPr lang="en-US" altLang="ko-KR" sz="1200" dirty="0"/>
              <a:t>, </a:t>
            </a:r>
            <a:r>
              <a:rPr lang="ko-KR" altLang="en-US" sz="1200" dirty="0"/>
              <a:t>비용집행 기능</a:t>
            </a:r>
            <a:endParaRPr lang="en-US" altLang="ko-KR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702064" y="4802870"/>
            <a:ext cx="1967728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학습 </a:t>
            </a:r>
            <a:r>
              <a:rPr lang="ko-KR" altLang="en-US" sz="1200" b="1" dirty="0" err="1"/>
              <a:t>주도성</a:t>
            </a:r>
            <a:r>
              <a:rPr lang="ko-KR" altLang="en-US" sz="1200" b="1" dirty="0"/>
              <a:t> 관리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자기개발계획 </a:t>
            </a:r>
            <a:r>
              <a:rPr lang="ko-KR" altLang="en-US" sz="1200" dirty="0" err="1"/>
              <a:t>이행률</a:t>
            </a:r>
            <a:r>
              <a:rPr lang="ko-KR" altLang="en-US" sz="1200" dirty="0"/>
              <a:t> 조회</a:t>
            </a:r>
            <a:endParaRPr lang="en-US" altLang="ko-KR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688187" y="4024263"/>
            <a:ext cx="1967728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학습 만족도 관리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 만족도 설문 실시</a:t>
            </a:r>
            <a:r>
              <a:rPr lang="en-US" altLang="ko-KR" sz="1200" dirty="0"/>
              <a:t>, </a:t>
            </a:r>
            <a:r>
              <a:rPr lang="ko-KR" altLang="en-US" sz="1200" dirty="0"/>
              <a:t>결과조회 기능</a:t>
            </a:r>
            <a:endParaRPr lang="en-US" altLang="ko-KR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688187" y="4802870"/>
            <a:ext cx="1967728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학습 리포트 관리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주요 </a:t>
            </a:r>
            <a:r>
              <a:rPr lang="ko-KR" altLang="en-US" sz="1200" dirty="0" err="1"/>
              <a:t>학습지표별</a:t>
            </a:r>
            <a:r>
              <a:rPr lang="ko-KR" altLang="en-US" sz="1200" dirty="0"/>
              <a:t> 현황 리포트 출력</a:t>
            </a:r>
            <a:r>
              <a:rPr lang="en-US" altLang="ko-KR" sz="1200" dirty="0"/>
              <a:t>, </a:t>
            </a:r>
            <a:r>
              <a:rPr lang="ko-KR" altLang="en-US" sz="1200" dirty="0"/>
              <a:t>다운로드</a:t>
            </a:r>
            <a:endParaRPr lang="en-US" altLang="ko-KR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504536" y="4155068"/>
            <a:ext cx="1967728" cy="53860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인기과정 조회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기간별 인기과정 조회</a:t>
            </a:r>
            <a:endParaRPr lang="en-US" altLang="ko-KR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504536" y="4802870"/>
            <a:ext cx="1967728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전략</a:t>
            </a:r>
            <a:r>
              <a:rPr lang="en-US" altLang="ko-KR" sz="1200" b="1" dirty="0"/>
              <a:t>·</a:t>
            </a:r>
            <a:r>
              <a:rPr lang="ko-KR" altLang="en-US" sz="1200" b="1" dirty="0"/>
              <a:t>추천 과정 등록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귀사 전략 과정 또는 추천 과정 등록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홈 화면 노출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90659" y="4080059"/>
            <a:ext cx="1967728" cy="98488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6"/>
              </a:buClr>
            </a:pPr>
            <a:r>
              <a:rPr lang="ko-KR" altLang="en-US" sz="1200" b="1" dirty="0"/>
              <a:t>과정 수요와 </a:t>
            </a:r>
            <a:r>
              <a:rPr lang="ko-KR" altLang="en-US" sz="1200" b="1" dirty="0" err="1"/>
              <a:t>소싱</a:t>
            </a:r>
            <a:r>
              <a:rPr lang="ko-KR" altLang="en-US" sz="1200" b="1" dirty="0"/>
              <a:t> 관리</a:t>
            </a:r>
            <a:endParaRPr lang="en-US" altLang="ko-KR" sz="1200" b="1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학습자 인기 </a:t>
            </a:r>
            <a:r>
              <a:rPr lang="ko-KR" altLang="en-US" sz="1200" dirty="0" err="1"/>
              <a:t>검색어</a:t>
            </a:r>
            <a:r>
              <a:rPr lang="ko-KR" altLang="en-US" sz="1200" dirty="0"/>
              <a:t> 조회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당사에 추가 도입을 희망하는 </a:t>
            </a:r>
            <a:r>
              <a:rPr lang="ko-KR" altLang="en-US" sz="1200" dirty="0" err="1"/>
              <a:t>컨텐츠</a:t>
            </a:r>
            <a:r>
              <a:rPr lang="ko-KR" altLang="en-US" sz="1200" dirty="0"/>
              <a:t> 요청</a:t>
            </a:r>
            <a:endParaRPr lang="en-US" altLang="ko-KR" sz="1200" dirty="0"/>
          </a:p>
        </p:txBody>
      </p:sp>
      <p:sp>
        <p:nvSpPr>
          <p:cNvPr id="27" name="Rectangle 26"/>
          <p:cNvSpPr/>
          <p:nvPr/>
        </p:nvSpPr>
        <p:spPr>
          <a:xfrm>
            <a:off x="1366292" y="2031699"/>
            <a:ext cx="9482236" cy="5760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ko-KR" altLang="en-US" sz="1400" b="1" dirty="0"/>
              <a:t>운영 </a:t>
            </a:r>
            <a:r>
              <a:rPr lang="ko-KR" altLang="en-US" sz="1400" b="1" dirty="0" err="1"/>
              <a:t>대시보드</a:t>
            </a:r>
            <a:endParaRPr lang="en-US" sz="1400" b="1" dirty="0"/>
          </a:p>
        </p:txBody>
      </p:sp>
      <p:sp>
        <p:nvSpPr>
          <p:cNvPr id="28" name="Rectangle 27"/>
          <p:cNvSpPr/>
          <p:nvPr/>
        </p:nvSpPr>
        <p:spPr>
          <a:xfrm>
            <a:off x="2946940" y="2152494"/>
            <a:ext cx="7735408" cy="334474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145149" y="2181231"/>
            <a:ext cx="3598923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주요 </a:t>
            </a:r>
            <a:r>
              <a:rPr lang="ko-KR" altLang="en-US" sz="1200" dirty="0" err="1"/>
              <a:t>학습지표별</a:t>
            </a:r>
            <a:r>
              <a:rPr lang="ko-KR" altLang="en-US" sz="1200" dirty="0"/>
              <a:t> 현황을 그래프로 조회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42281" y="2181231"/>
            <a:ext cx="3598923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他 회사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전체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bg1">
                    <a:lumMod val="50000"/>
                  </a:schemeClr>
                </a:solidFill>
              </a:rPr>
              <a:t>동종산업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en-US" altLang="ko-KR" sz="1200" dirty="0"/>
              <a:t> </a:t>
            </a:r>
            <a:r>
              <a:rPr lang="ko-KR" altLang="en-US" sz="1200" dirty="0"/>
              <a:t>평균과 비교</a:t>
            </a:r>
            <a:endParaRPr lang="en-US" altLang="ko-K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6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제안 학습 환경설정 서비스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학습자의 학습 </a:t>
            </a:r>
            <a:r>
              <a:rPr lang="ko-KR" altLang="en-US" dirty="0" err="1"/>
              <a:t>몰입도와</a:t>
            </a:r>
            <a:r>
              <a:rPr lang="ko-KR" altLang="en-US" dirty="0"/>
              <a:t> 만족도를 제고하기 위해 ○○의 교육체계를 반영하고</a:t>
            </a:r>
            <a:r>
              <a:rPr lang="en-US" altLang="ko-KR" dirty="0"/>
              <a:t>, CI/BI</a:t>
            </a:r>
            <a:r>
              <a:rPr lang="ko-KR" altLang="en-US" dirty="0"/>
              <a:t>를 적용하며</a:t>
            </a:r>
            <a:r>
              <a:rPr lang="en-US" altLang="ko-KR" dirty="0"/>
              <a:t>, </a:t>
            </a:r>
            <a:r>
              <a:rPr lang="ko-KR" altLang="en-US" dirty="0"/>
              <a:t>시스템과 데이터를 연계하는 학습 환경설정 서비스를 제공할 수 있습니다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7100" y="2584068"/>
            <a:ext cx="2893784" cy="889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tIns="36000" bIns="36000" rtlCol="0" anchor="ctr"/>
          <a:lstStyle/>
          <a:p>
            <a:pPr algn="ctr"/>
            <a:r>
              <a:rPr lang="en-US" altLang="ko-KR" sz="1400" b="1" dirty="0"/>
              <a:t>240</a:t>
            </a:r>
            <a:r>
              <a:rPr lang="ko-KR" altLang="en-US" sz="1400" b="1" dirty="0"/>
              <a:t>여 개 기업에 적용한</a:t>
            </a:r>
            <a:br>
              <a:rPr lang="ko-KR" altLang="en-US" sz="1400" b="1" dirty="0"/>
            </a:br>
            <a:r>
              <a:rPr lang="en-US" altLang="ko-KR" sz="1400" b="1" dirty="0"/>
              <a:t>Android</a:t>
            </a:r>
            <a:r>
              <a:rPr lang="ko-KR" altLang="en-US" sz="1400" b="1" dirty="0"/>
              <a:t>와 </a:t>
            </a:r>
            <a:r>
              <a:rPr lang="en-US" altLang="ko-KR" sz="1400" b="1" dirty="0"/>
              <a:t>iOS </a:t>
            </a:r>
            <a:r>
              <a:rPr lang="ko-KR" altLang="en-US" sz="1400" b="1" u="sng" dirty="0"/>
              <a:t>어플리케이션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5480" y="2584068"/>
            <a:ext cx="2893784" cy="889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36000" bIns="36000" rtlCol="0" anchor="ctr"/>
          <a:lstStyle/>
          <a:p>
            <a:pPr algn="ctr"/>
            <a:r>
              <a:rPr lang="ko-KR" altLang="en-US" sz="1400" b="1" dirty="0"/>
              <a:t>경영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직무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인문 자기계발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어학</a:t>
            </a:r>
            <a:br>
              <a:rPr lang="ko-KR" altLang="en-US" sz="1400" b="1" dirty="0"/>
            </a:br>
            <a:r>
              <a:rPr lang="ko-KR" altLang="en-US" sz="1400" b="1" dirty="0"/>
              <a:t>분야의 </a:t>
            </a:r>
            <a:r>
              <a:rPr lang="en-US" altLang="ko-KR" sz="1400" b="1" dirty="0"/>
              <a:t>23,000</a:t>
            </a:r>
            <a:r>
              <a:rPr lang="ko-KR" altLang="en-US" sz="1400" b="1" dirty="0"/>
              <a:t>여 개 </a:t>
            </a:r>
            <a:r>
              <a:rPr lang="ko-KR" altLang="en-US" sz="1400" b="1" u="sng" dirty="0" err="1"/>
              <a:t>컨텐츠</a:t>
            </a:r>
            <a:endParaRPr lang="ko-KR" altLang="en-US" sz="1400" b="1" u="sng" dirty="0"/>
          </a:p>
        </p:txBody>
      </p:sp>
      <p:sp>
        <p:nvSpPr>
          <p:cNvPr id="8" name="Rectangle 7"/>
          <p:cNvSpPr/>
          <p:nvPr/>
        </p:nvSpPr>
        <p:spPr>
          <a:xfrm>
            <a:off x="7738720" y="2584068"/>
            <a:ext cx="2893784" cy="889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tIns="36000" bIns="36000" rtlCol="0" anchor="ctr"/>
          <a:lstStyle/>
          <a:p>
            <a:pPr algn="ctr"/>
            <a:r>
              <a:rPr lang="en-US" altLang="ko-KR" sz="1400" b="1" dirty="0"/>
              <a:t>100,000</a:t>
            </a:r>
            <a:r>
              <a:rPr lang="ko-KR" altLang="en-US" sz="1400" b="1" dirty="0"/>
              <a:t>명이 함께 학습하는 스마트러닝 </a:t>
            </a:r>
            <a:r>
              <a:rPr lang="ko-KR" altLang="en-US" sz="1400" b="1" u="sng" dirty="0"/>
              <a:t>서비스 플랫폼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8210" y="2276872"/>
            <a:ext cx="2891054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7100" y="2276872"/>
            <a:ext cx="2891054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APPLICATION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450" y="2276872"/>
            <a:ext cx="2891054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6"/>
                </a:solidFill>
              </a:rPr>
              <a:t>SERVICE PLATFORM</a:t>
            </a:r>
          </a:p>
        </p:txBody>
      </p:sp>
      <p:sp>
        <p:nvSpPr>
          <p:cNvPr id="30" name="Plus 29"/>
          <p:cNvSpPr/>
          <p:nvPr/>
        </p:nvSpPr>
        <p:spPr>
          <a:xfrm>
            <a:off x="2538336" y="3507568"/>
            <a:ext cx="648072" cy="648072"/>
          </a:xfrm>
          <a:prstGeom prst="mathPl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5698591" y="3507568"/>
            <a:ext cx="648072" cy="648072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8861576" y="3507568"/>
            <a:ext cx="648072" cy="648072"/>
          </a:xfrm>
          <a:prstGeom prst="mathPlu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415480" y="4189254"/>
            <a:ext cx="2883619" cy="16880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algn="ctr"/>
            <a:r>
              <a:rPr lang="ko-KR" altLang="en-US" sz="1400" b="1" dirty="0"/>
              <a:t>교육체계 반영</a:t>
            </a:r>
            <a:endParaRPr lang="en-US" sz="1400" b="1" dirty="0"/>
          </a:p>
        </p:txBody>
      </p:sp>
      <p:sp>
        <p:nvSpPr>
          <p:cNvPr id="34" name="Rectangle 33"/>
          <p:cNvSpPr/>
          <p:nvPr/>
        </p:nvSpPr>
        <p:spPr>
          <a:xfrm>
            <a:off x="1578555" y="4670455"/>
            <a:ext cx="2547304" cy="1014552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574370" y="4189254"/>
            <a:ext cx="2883619" cy="16880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algn="ctr"/>
            <a:r>
              <a:rPr lang="en-US" altLang="ko-KR" sz="1400" b="1" dirty="0"/>
              <a:t>CI/BI </a:t>
            </a:r>
            <a:r>
              <a:rPr lang="ko-KR" altLang="en-US" sz="1400" b="1" dirty="0"/>
              <a:t>적용</a:t>
            </a:r>
            <a:endParaRPr lang="en-US" sz="1400" b="1" dirty="0"/>
          </a:p>
        </p:txBody>
      </p:sp>
      <p:sp>
        <p:nvSpPr>
          <p:cNvPr id="36" name="Rectangle 35"/>
          <p:cNvSpPr/>
          <p:nvPr/>
        </p:nvSpPr>
        <p:spPr>
          <a:xfrm>
            <a:off x="4737445" y="4670455"/>
            <a:ext cx="2547304" cy="1014552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738720" y="4189254"/>
            <a:ext cx="2883619" cy="16880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algn="ctr"/>
            <a:r>
              <a:rPr lang="ko-KR" altLang="en-US" sz="1400" b="1" dirty="0"/>
              <a:t>시스템</a:t>
            </a:r>
            <a:r>
              <a:rPr lang="en-US" altLang="ko-KR" sz="1400" b="1" dirty="0"/>
              <a:t>·</a:t>
            </a:r>
            <a:r>
              <a:rPr lang="ko-KR" altLang="en-US" sz="1400" b="1" dirty="0"/>
              <a:t>데이터 연계</a:t>
            </a:r>
            <a:endParaRPr lang="en-US" sz="1400" b="1" dirty="0"/>
          </a:p>
        </p:txBody>
      </p:sp>
      <p:sp>
        <p:nvSpPr>
          <p:cNvPr id="38" name="Rectangle 37"/>
          <p:cNvSpPr/>
          <p:nvPr/>
        </p:nvSpPr>
        <p:spPr>
          <a:xfrm>
            <a:off x="7901795" y="4670455"/>
            <a:ext cx="2547304" cy="1014552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768654" y="4808185"/>
            <a:ext cx="2167106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과정 카테고리 변경</a:t>
            </a:r>
            <a:r>
              <a:rPr lang="en-US" altLang="ko-KR" sz="1200" dirty="0"/>
              <a:t>·</a:t>
            </a:r>
            <a:r>
              <a:rPr lang="ko-KR" altLang="en-US" sz="1200" dirty="0"/>
              <a:t>신설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직무</a:t>
            </a:r>
            <a:r>
              <a:rPr lang="en-US" altLang="ko-KR" sz="1200" dirty="0"/>
              <a:t>·</a:t>
            </a:r>
            <a:r>
              <a:rPr lang="ko-KR" altLang="en-US" sz="1200" dirty="0"/>
              <a:t>직급별 과정 </a:t>
            </a:r>
            <a:r>
              <a:rPr lang="ko-KR" altLang="en-US" sz="1200" dirty="0" err="1"/>
              <a:t>매핑</a:t>
            </a:r>
            <a:r>
              <a:rPr lang="ko-KR" altLang="en-US" sz="1200" dirty="0"/>
              <a:t>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(Mapping)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27544" y="4808185"/>
            <a:ext cx="2167106" cy="80021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  <a:buClr>
                <a:schemeClr val="accent3"/>
              </a:buClr>
            </a:pPr>
            <a:r>
              <a:rPr lang="en-US" altLang="ko-KR" sz="1200" dirty="0"/>
              <a:t>CI/BI</a:t>
            </a:r>
            <a:r>
              <a:rPr lang="ko-KR" altLang="en-US" sz="1200" dirty="0"/>
              <a:t>를 반영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US" altLang="ko-KR" sz="1200" dirty="0"/>
              <a:t>Android</a:t>
            </a:r>
            <a:r>
              <a:rPr lang="ko-KR" altLang="en-US" sz="1200" dirty="0"/>
              <a:t>와 </a:t>
            </a:r>
            <a:r>
              <a:rPr lang="en-US" altLang="ko-KR" sz="1200" dirty="0"/>
              <a:t>iOS App</a:t>
            </a:r>
            <a:r>
              <a:rPr lang="ko-KR" altLang="en-US" sz="1200" dirty="0"/>
              <a:t>에 반영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US" altLang="ko-KR" sz="1200" dirty="0"/>
              <a:t>PC </a:t>
            </a:r>
            <a:r>
              <a:rPr lang="ko-KR" altLang="en-US" sz="1200" dirty="0"/>
              <a:t>기반 웹 사이트에 반영</a:t>
            </a:r>
            <a:endParaRPr lang="en-US" altLang="ko-KR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8091894" y="4808185"/>
            <a:ext cx="2167106" cy="7232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학습관리시스템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</a:rPr>
              <a:t>(LMS)</a:t>
            </a:r>
            <a:r>
              <a:rPr lang="ko-KR" altLang="en-US" sz="1200" dirty="0"/>
              <a:t>과 웹 서비스 통한 연계</a:t>
            </a:r>
            <a:r>
              <a:rPr lang="en-US" altLang="ko-KR" sz="1200" dirty="0"/>
              <a:t>·</a:t>
            </a:r>
            <a:r>
              <a:rPr lang="ko-KR" altLang="en-US" sz="1200" dirty="0"/>
              <a:t>동기화</a:t>
            </a:r>
            <a:endParaRPr lang="en-US" altLang="ko-KR" sz="1200" dirty="0"/>
          </a:p>
          <a:p>
            <a:pPr marL="176213" indent="-176213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ko-KR" altLang="en-US" sz="1200" dirty="0"/>
              <a:t>학습관리 리포트 추가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126988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" b="23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3" name="Group 62"/>
          <p:cNvGrpSpPr/>
          <p:nvPr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64" name="Rectangle 63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22</a:t>
            </a:fld>
            <a:endParaRPr lang="en-US"/>
          </a:p>
        </p:txBody>
      </p:sp>
      <p:sp>
        <p:nvSpPr>
          <p:cNvPr id="54" name="Title 53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/>
          <a:p>
            <a:r>
              <a:rPr lang="en-US" altLang="ko-KR" dirty="0"/>
              <a:t>Agenda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0" y="692696"/>
            <a:ext cx="6096000" cy="619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838200" y="1052736"/>
            <a:ext cx="489776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핵심성공요소</a:t>
            </a:r>
            <a:endParaRPr lang="en-US" altLang="ko-KR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운영 제안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b="1" dirty="0">
                <a:solidFill>
                  <a:schemeClr val="accent3"/>
                </a:solidFill>
              </a:rPr>
              <a:t>스마트러닝 운영 경험</a:t>
            </a:r>
            <a:endParaRPr lang="en-US" sz="2400" b="1" dirty="0">
              <a:solidFill>
                <a:schemeClr val="accent3"/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추진 방안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hlinkClick r:id="rId3" action="ppaction://hlinksldjump"/>
          </p:cNvPr>
          <p:cNvSpPr/>
          <p:nvPr/>
        </p:nvSpPr>
        <p:spPr>
          <a:xfrm>
            <a:off x="838200" y="1772816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4" action="ppaction://hlinksldjump"/>
          </p:cNvPr>
          <p:cNvSpPr/>
          <p:nvPr/>
        </p:nvSpPr>
        <p:spPr>
          <a:xfrm>
            <a:off x="838200" y="3252553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5" action="ppaction://hlinksldjump"/>
          </p:cNvPr>
          <p:cNvSpPr/>
          <p:nvPr/>
        </p:nvSpPr>
        <p:spPr>
          <a:xfrm>
            <a:off x="838200" y="996483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1944638"/>
            <a:ext cx="22860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5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스마트러닝 주요 고객사 </a:t>
            </a:r>
            <a:r>
              <a:rPr lang="en-US" altLang="ko-KR" dirty="0"/>
              <a:t>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현재 </a:t>
            </a:r>
            <a:r>
              <a:rPr lang="en-US" altLang="ko-KR" dirty="0"/>
              <a:t>240</a:t>
            </a:r>
            <a:r>
              <a:rPr lang="ko-KR" altLang="en-US" dirty="0"/>
              <a:t>여 개 고객사</a:t>
            </a:r>
            <a:r>
              <a:rPr lang="en-US" altLang="ko-KR" dirty="0"/>
              <a:t>, 10</a:t>
            </a:r>
            <a:r>
              <a:rPr lang="ko-KR" altLang="en-US" dirty="0" err="1"/>
              <a:t>만명의</a:t>
            </a:r>
            <a:r>
              <a:rPr lang="ko-KR" altLang="en-US" dirty="0"/>
              <a:t> 학습자가 인간개발연구원의 스마트러닝 서비스를 활용하여 현장과 성과 중심의 임직원 역량개발을 실현하고 있습니다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23</a:t>
            </a:fld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1415480" y="2251024"/>
            <a:ext cx="1728192" cy="3744417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033353" y="2112525"/>
            <a:ext cx="4924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전자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59494" y="2389524"/>
            <a:ext cx="1440162" cy="321626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LG</a:t>
            </a:r>
            <a:r>
              <a:rPr lang="ko-KR" altLang="en-US" sz="1100" dirty="0"/>
              <a:t>전자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누비콤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동이공업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레이디오펄스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루셈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스태츠칩팩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애질런트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에이쓰리시큐리티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영인과학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자화전자</a:t>
            </a:r>
            <a:r>
              <a:rPr lang="ko-KR" altLang="en-US" sz="1100" dirty="0"/>
              <a:t> 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크루셜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하나마이크론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희성전자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310849" y="2251025"/>
            <a:ext cx="1728192" cy="3744416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51779" y="2112525"/>
            <a:ext cx="64633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중공업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54863" y="2389524"/>
            <a:ext cx="1440162" cy="3462486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대창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</a:t>
            </a:r>
            <a:r>
              <a:rPr lang="en-US" altLang="ko-KR" sz="1100" dirty="0"/>
              <a:t>ESAB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</a:t>
            </a:r>
            <a:r>
              <a:rPr lang="en-US" altLang="ko-KR" sz="1100" dirty="0"/>
              <a:t>FS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</a:t>
            </a:r>
            <a:r>
              <a:rPr lang="en-US" altLang="ko-KR" sz="1100" dirty="0"/>
              <a:t>L&amp;S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</a:t>
            </a:r>
            <a:r>
              <a:rPr lang="en-US" altLang="ko-KR" sz="1100" dirty="0"/>
              <a:t>M&amp;S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세아그룹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세아베스틸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세아엔지니어링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세아제강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세아특수강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쏘테크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유니온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한국종합기술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한진중공업</a:t>
            </a:r>
            <a:endParaRPr lang="ko-KR" altLang="en-US" sz="1100" dirty="0"/>
          </a:p>
        </p:txBody>
      </p:sp>
      <p:sp>
        <p:nvSpPr>
          <p:cNvPr id="48" name="Rounded Rectangle 47"/>
          <p:cNvSpPr/>
          <p:nvPr/>
        </p:nvSpPr>
        <p:spPr>
          <a:xfrm>
            <a:off x="5212891" y="2251023"/>
            <a:ext cx="1728192" cy="3744417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753821" y="2112524"/>
            <a:ext cx="64633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소비재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56905" y="2389523"/>
            <a:ext cx="1440162" cy="3462486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AK</a:t>
            </a:r>
            <a:r>
              <a:rPr lang="ko-KR" altLang="en-US" sz="1100" dirty="0" err="1"/>
              <a:t>홀딩스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FP</a:t>
            </a:r>
            <a:r>
              <a:rPr lang="ko-KR" altLang="en-US" sz="1100" dirty="0"/>
              <a:t>협회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K2</a:t>
            </a:r>
            <a:r>
              <a:rPr lang="ko-KR" altLang="en-US" sz="1100" dirty="0"/>
              <a:t>코리아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LG</a:t>
            </a:r>
            <a:r>
              <a:rPr lang="ko-KR" altLang="en-US" sz="1100" dirty="0"/>
              <a:t>생활건강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SF</a:t>
            </a:r>
            <a:r>
              <a:rPr lang="ko-KR" altLang="en-US" sz="1100" dirty="0"/>
              <a:t>이노베이션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경농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금양인터내셔날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대화산기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보해양조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샘표식품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서울우유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유한킴벌리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하이트진로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한국야쿠르트</a:t>
            </a:r>
            <a:endParaRPr lang="ko-KR" altLang="en-US" sz="1100" dirty="0"/>
          </a:p>
        </p:txBody>
      </p:sp>
      <p:sp>
        <p:nvSpPr>
          <p:cNvPr id="51" name="Rounded Rectangle 50"/>
          <p:cNvSpPr/>
          <p:nvPr/>
        </p:nvSpPr>
        <p:spPr>
          <a:xfrm>
            <a:off x="7114932" y="2251026"/>
            <a:ext cx="1728192" cy="3744414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7732805" y="2112526"/>
            <a:ext cx="4924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금융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58946" y="2389525"/>
            <a:ext cx="1440162" cy="363176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ACE</a:t>
            </a:r>
            <a:r>
              <a:rPr lang="ko-KR" altLang="en-US" sz="1100" dirty="0"/>
              <a:t>생명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AIA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BC</a:t>
            </a:r>
            <a:r>
              <a:rPr lang="ko-KR" altLang="en-US" sz="1100" dirty="0"/>
              <a:t>카드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F&amp;U</a:t>
            </a:r>
            <a:r>
              <a:rPr lang="ko-KR" altLang="en-US" sz="1100" dirty="0"/>
              <a:t>신용정보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SC</a:t>
            </a:r>
            <a:r>
              <a:rPr lang="ko-KR" altLang="en-US" sz="1100" dirty="0"/>
              <a:t>증권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대구은행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대신증권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메리츠금융정보서비스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메리츠화재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웰컴저축은행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한국금융연구원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한국은행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한국투자신탁운용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현대씨앤알</a:t>
            </a:r>
            <a:endParaRPr lang="ko-KR" altLang="en-US" sz="1100" dirty="0"/>
          </a:p>
        </p:txBody>
      </p:sp>
      <p:sp>
        <p:nvSpPr>
          <p:cNvPr id="54" name="Rounded Rectangle 53"/>
          <p:cNvSpPr/>
          <p:nvPr/>
        </p:nvSpPr>
        <p:spPr>
          <a:xfrm>
            <a:off x="9016971" y="2246092"/>
            <a:ext cx="1728192" cy="3749347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9634844" y="2107593"/>
            <a:ext cx="4924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공공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60985" y="2384592"/>
            <a:ext cx="1440162" cy="297004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경찰청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국립공원관리공단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대한산업보건협회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마포구시설공단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안전행정부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인터넷진흥원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특허정보진흥센터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한국도로공사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한국산업단지공단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한국선급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한국선박관리협회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한국정보화진흥원</a:t>
            </a:r>
            <a:endParaRPr lang="ko-KR" altLang="en-US" sz="11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6093296"/>
            <a:ext cx="9329683" cy="3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27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스마트러닝 주요 고객사 </a:t>
            </a:r>
            <a:r>
              <a:rPr lang="en-US" altLang="ko-KR" dirty="0"/>
              <a:t>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92552"/>
          </a:xfrm>
        </p:spPr>
        <p:txBody>
          <a:bodyPr/>
          <a:lstStyle/>
          <a:p>
            <a:r>
              <a:rPr lang="ko-KR" altLang="en-US" dirty="0"/>
              <a:t>현재 </a:t>
            </a:r>
            <a:r>
              <a:rPr lang="en-US" altLang="ko-KR" dirty="0"/>
              <a:t>240</a:t>
            </a:r>
            <a:r>
              <a:rPr lang="ko-KR" altLang="en-US" dirty="0"/>
              <a:t>여 개 고객사</a:t>
            </a:r>
            <a:r>
              <a:rPr lang="en-US" altLang="ko-KR" dirty="0"/>
              <a:t>, 10</a:t>
            </a:r>
            <a:r>
              <a:rPr lang="ko-KR" altLang="en-US" dirty="0" err="1"/>
              <a:t>만명의</a:t>
            </a:r>
            <a:r>
              <a:rPr lang="ko-KR" altLang="en-US" dirty="0"/>
              <a:t> 학습자가 인간개발연구원의 스마트러닝 서비스를 활용하여 현장과 성과 중심의 임직원 역량개발을 실현하고 있습니다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24</a:t>
            </a:fld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1439840" y="2251023"/>
            <a:ext cx="1728192" cy="3698255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057713" y="2112524"/>
            <a:ext cx="4924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소매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83854" y="2389523"/>
            <a:ext cx="1440162" cy="264687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BGF</a:t>
            </a:r>
            <a:r>
              <a:rPr lang="ko-KR" altLang="en-US" sz="1100" dirty="0" err="1"/>
              <a:t>리테일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CJ</a:t>
            </a:r>
            <a:r>
              <a:rPr lang="ko-KR" altLang="en-US" sz="1100" dirty="0" err="1"/>
              <a:t>오쇼핑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FNC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GS</a:t>
            </a:r>
            <a:r>
              <a:rPr lang="ko-KR" altLang="en-US" sz="1100" dirty="0" err="1"/>
              <a:t>리테일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GS</a:t>
            </a:r>
            <a:r>
              <a:rPr lang="ko-KR" altLang="en-US" sz="1100" dirty="0"/>
              <a:t>홈쇼핑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동원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미니스톱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아워홈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이제너두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타파웨어브랜즈코리아</a:t>
            </a:r>
            <a:endParaRPr lang="ko-KR" altLang="en-US" sz="1100" dirty="0"/>
          </a:p>
        </p:txBody>
      </p:sp>
      <p:sp>
        <p:nvSpPr>
          <p:cNvPr id="27" name="Rounded Rectangle 26"/>
          <p:cNvSpPr/>
          <p:nvPr/>
        </p:nvSpPr>
        <p:spPr>
          <a:xfrm>
            <a:off x="5193203" y="2251024"/>
            <a:ext cx="1728192" cy="1368152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734133" y="2112524"/>
            <a:ext cx="64633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서비스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7217" y="2389523"/>
            <a:ext cx="1440162" cy="100027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HNC</a:t>
            </a:r>
            <a:r>
              <a:rPr lang="ko-KR" altLang="en-US" sz="1100" dirty="0"/>
              <a:t>네트워크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잡코리아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두잉씨앤에스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효성</a:t>
            </a:r>
            <a:r>
              <a:rPr lang="en-US" altLang="ko-KR" sz="1100" dirty="0"/>
              <a:t>ITX</a:t>
            </a:r>
            <a:endParaRPr lang="ko-KR" altLang="en-US" sz="1100" dirty="0"/>
          </a:p>
        </p:txBody>
      </p:sp>
      <p:sp>
        <p:nvSpPr>
          <p:cNvPr id="30" name="Rounded Rectangle 29"/>
          <p:cNvSpPr/>
          <p:nvPr/>
        </p:nvSpPr>
        <p:spPr>
          <a:xfrm>
            <a:off x="3312046" y="2251024"/>
            <a:ext cx="1728192" cy="1898056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776033" y="2112524"/>
            <a:ext cx="8002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3"/>
                </a:solidFill>
              </a:rPr>
              <a:t>IT </a:t>
            </a:r>
            <a:r>
              <a:rPr lang="ko-KR" altLang="en-US" sz="1200" b="1" dirty="0">
                <a:solidFill>
                  <a:schemeClr val="accent3"/>
                </a:solidFill>
              </a:rPr>
              <a:t>서비스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56060" y="2389523"/>
            <a:ext cx="1440162" cy="1492716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네오프랜드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두산정보통신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새롬정보시스템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영림원소프트랩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이니텍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</a:t>
            </a:r>
            <a:r>
              <a:rPr lang="en-US" altLang="ko-KR" sz="1100" dirty="0"/>
              <a:t>IBM</a:t>
            </a:r>
            <a:endParaRPr lang="ko-KR" altLang="en-US" sz="1100" dirty="0"/>
          </a:p>
        </p:txBody>
      </p:sp>
      <p:sp>
        <p:nvSpPr>
          <p:cNvPr id="33" name="Rounded Rectangle 32"/>
          <p:cNvSpPr/>
          <p:nvPr/>
        </p:nvSpPr>
        <p:spPr>
          <a:xfrm>
            <a:off x="7072399" y="2251024"/>
            <a:ext cx="1728192" cy="1368152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382496" y="2112524"/>
            <a:ext cx="110799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엔터테인먼트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16413" y="2389523"/>
            <a:ext cx="1440162" cy="12464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게임온스튜디오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네오위즈게임즈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메가박스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한국마사회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휴머스온</a:t>
            </a:r>
            <a:endParaRPr lang="ko-KR" altLang="en-US" sz="1100" dirty="0"/>
          </a:p>
        </p:txBody>
      </p:sp>
      <p:sp>
        <p:nvSpPr>
          <p:cNvPr id="42" name="Rounded Rectangle 41"/>
          <p:cNvSpPr/>
          <p:nvPr/>
        </p:nvSpPr>
        <p:spPr>
          <a:xfrm>
            <a:off x="8986598" y="2251024"/>
            <a:ext cx="1728192" cy="1368152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9429745" y="2112524"/>
            <a:ext cx="84189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여행</a:t>
            </a:r>
            <a:r>
              <a:rPr lang="en-US" altLang="ko-KR" sz="1200" b="1" dirty="0">
                <a:solidFill>
                  <a:schemeClr val="accent3"/>
                </a:solidFill>
              </a:rPr>
              <a:t>·</a:t>
            </a:r>
            <a:r>
              <a:rPr lang="ko-KR" altLang="en-US" sz="1200" b="1" dirty="0">
                <a:solidFill>
                  <a:schemeClr val="accent3"/>
                </a:solidFill>
              </a:rPr>
              <a:t>교통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30612" y="2389523"/>
            <a:ext cx="1440162" cy="100027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KNL</a:t>
            </a:r>
            <a:r>
              <a:rPr lang="ko-KR" altLang="en-US" sz="1100" dirty="0"/>
              <a:t>물류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신세계 조선호텔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하나투어리스트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한국공항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86598" y="3882238"/>
            <a:ext cx="1728192" cy="2067041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9604471" y="3743739"/>
            <a:ext cx="49244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교육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130612" y="4020738"/>
            <a:ext cx="1440162" cy="166199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국제영어교육연구소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웅진씽크빅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이이씨엘리트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이안금융교육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지명컨설팅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현대영어사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312046" y="4513037"/>
            <a:ext cx="1728192" cy="1440160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929920" y="4374537"/>
            <a:ext cx="49244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건설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456060" y="4651536"/>
            <a:ext cx="1440162" cy="100027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두산건설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푸르지오서비스</a:t>
            </a:r>
            <a:endParaRPr lang="en-US" altLang="ko-KR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동아지질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정림건축</a:t>
            </a:r>
            <a:endParaRPr lang="ko-KR" altLang="en-US" sz="1100" dirty="0"/>
          </a:p>
        </p:txBody>
      </p:sp>
      <p:sp>
        <p:nvSpPr>
          <p:cNvPr id="62" name="Rounded Rectangle 61"/>
          <p:cNvSpPr/>
          <p:nvPr/>
        </p:nvSpPr>
        <p:spPr>
          <a:xfrm>
            <a:off x="5213219" y="4075181"/>
            <a:ext cx="1728192" cy="1874098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5677206" y="3936681"/>
            <a:ext cx="80021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석유화학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57233" y="4213680"/>
            <a:ext cx="1440162" cy="12464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en-US" altLang="ko-KR" sz="1100" dirty="0"/>
              <a:t>SKC Haas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남해화학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알버말케미칼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조광페인트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한국엔지니어링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7110571" y="4075181"/>
            <a:ext cx="1728192" cy="1874098"/>
          </a:xfrm>
          <a:prstGeom prst="roundRect">
            <a:avLst>
              <a:gd name="adj" fmla="val 6262"/>
            </a:avLst>
          </a:prstGeom>
          <a:solidFill>
            <a:schemeClr val="bg1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553718" y="3936681"/>
            <a:ext cx="84189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chemeClr val="accent3"/>
                </a:solidFill>
              </a:rPr>
              <a:t>의료</a:t>
            </a:r>
            <a:r>
              <a:rPr lang="en-US" altLang="ko-KR" sz="1200" b="1" dirty="0">
                <a:solidFill>
                  <a:schemeClr val="accent3"/>
                </a:solidFill>
              </a:rPr>
              <a:t>·</a:t>
            </a:r>
            <a:r>
              <a:rPr lang="ko-KR" altLang="en-US" sz="1200" b="1" dirty="0">
                <a:solidFill>
                  <a:schemeClr val="accent3"/>
                </a:solidFill>
              </a:rPr>
              <a:t>건강</a:t>
            </a:r>
            <a:endParaRPr lang="en-US" sz="1200" b="1" dirty="0">
              <a:solidFill>
                <a:schemeClr val="accent3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254585" y="4213680"/>
            <a:ext cx="1440162" cy="12464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고려</a:t>
            </a:r>
            <a:r>
              <a:rPr lang="en-US" altLang="ko-KR" sz="1100" dirty="0"/>
              <a:t>BNP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대전자생한방병원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백송의료재단</a:t>
            </a:r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 err="1"/>
              <a:t>사노피아벤티스</a:t>
            </a:r>
            <a:endParaRPr lang="ko-KR" altLang="en-US" sz="1100" dirty="0"/>
          </a:p>
          <a:p>
            <a:pPr marL="176213" indent="-176213">
              <a:spcAft>
                <a:spcPts val="600"/>
              </a:spcAft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ko-KR" altLang="en-US" sz="1100" dirty="0"/>
              <a:t>한화제약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6093296"/>
            <a:ext cx="9329683" cy="3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65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스마트러닝 도입 효과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949"/>
            <a:ext cx="10515600" cy="857735"/>
          </a:xfrm>
        </p:spPr>
        <p:txBody>
          <a:bodyPr/>
          <a:lstStyle/>
          <a:p>
            <a:r>
              <a:rPr lang="ko-KR" altLang="en-US" dirty="0"/>
              <a:t>스마트러닝 도입 이후 근무 外 시간의 자기계발 학습비율이 증가하고 기존 이러닝 대비 학습 만족도와 효과가 향상되어 직원육성 효율성과 </a:t>
            </a:r>
            <a:r>
              <a:rPr lang="ko-KR" altLang="en-US" dirty="0" err="1"/>
              <a:t>효과성을</a:t>
            </a:r>
            <a:r>
              <a:rPr lang="ko-KR" altLang="en-US" dirty="0"/>
              <a:t> 동시확보가 가능합니다</a:t>
            </a:r>
            <a:r>
              <a:rPr lang="en-US" altLang="ko-KR" dirty="0"/>
              <a:t>. </a:t>
            </a:r>
            <a:r>
              <a:rPr lang="en-US" altLang="ko-KR" b="0" baseline="30000" dirty="0"/>
              <a:t>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417289"/>
              </p:ext>
            </p:extLst>
          </p:nvPr>
        </p:nvGraphicFramePr>
        <p:xfrm>
          <a:off x="1548022" y="2421943"/>
          <a:ext cx="5143034" cy="2130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026247" y="1921614"/>
            <a:ext cx="381890" cy="422108"/>
            <a:chOff x="1528470" y="5488155"/>
            <a:chExt cx="591469" cy="653758"/>
          </a:xfrm>
        </p:grpSpPr>
        <p:grpSp>
          <p:nvGrpSpPr>
            <p:cNvPr id="7" name="Group 6"/>
            <p:cNvGrpSpPr/>
            <p:nvPr/>
          </p:nvGrpSpPr>
          <p:grpSpPr>
            <a:xfrm>
              <a:off x="1528470" y="5488155"/>
              <a:ext cx="474737" cy="605118"/>
              <a:chOff x="9002442" y="838247"/>
              <a:chExt cx="474737" cy="605118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9002442" y="1027136"/>
                <a:ext cx="474737" cy="416229"/>
              </a:xfrm>
              <a:prstGeom prst="roundRect">
                <a:avLst>
                  <a:gd name="adj" fmla="val 997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Pie 11"/>
              <p:cNvSpPr/>
              <p:nvPr/>
            </p:nvSpPr>
            <p:spPr>
              <a:xfrm>
                <a:off x="9002442" y="838247"/>
                <a:ext cx="474737" cy="474737"/>
              </a:xfrm>
              <a:prstGeom prst="pi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1645202" y="5536795"/>
              <a:ext cx="474737" cy="605118"/>
              <a:chOff x="9002442" y="838247"/>
              <a:chExt cx="474737" cy="605118"/>
            </a:xfrm>
            <a:solidFill>
              <a:schemeClr val="accent2"/>
            </a:solidFill>
          </p:grpSpPr>
          <p:sp>
            <p:nvSpPr>
              <p:cNvPr id="9" name="Rounded Rectangle 8"/>
              <p:cNvSpPr/>
              <p:nvPr/>
            </p:nvSpPr>
            <p:spPr>
              <a:xfrm>
                <a:off x="9002442" y="1027136"/>
                <a:ext cx="474737" cy="416229"/>
              </a:xfrm>
              <a:prstGeom prst="roundRect">
                <a:avLst>
                  <a:gd name="adj" fmla="val 997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Pie 9"/>
              <p:cNvSpPr/>
              <p:nvPr/>
            </p:nvSpPr>
            <p:spPr>
              <a:xfrm>
                <a:off x="9002442" y="838247"/>
                <a:ext cx="474737" cy="474737"/>
              </a:xfrm>
              <a:prstGeom prst="pi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462297" y="2033346"/>
            <a:ext cx="5367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accent3"/>
                </a:solidFill>
              </a:rPr>
              <a:t>집과 이동 중 학습비율이 </a:t>
            </a:r>
            <a:r>
              <a:rPr lang="en-US" altLang="ko-KR" sz="1400" b="1" dirty="0">
                <a:solidFill>
                  <a:schemeClr val="accent3"/>
                </a:solidFill>
              </a:rPr>
              <a:t>73.4%, </a:t>
            </a:r>
            <a:r>
              <a:rPr lang="ko-KR" altLang="en-US" sz="1400" b="1" dirty="0">
                <a:solidFill>
                  <a:schemeClr val="accent3"/>
                </a:solidFill>
              </a:rPr>
              <a:t>주말학습량이 평일 대비 </a:t>
            </a:r>
            <a:r>
              <a:rPr lang="en-US" altLang="ko-KR" sz="1400" b="1" dirty="0">
                <a:solidFill>
                  <a:schemeClr val="accent3"/>
                </a:solidFill>
              </a:rPr>
              <a:t>63% </a:t>
            </a:r>
            <a:r>
              <a:rPr lang="ko-KR" altLang="en-US" sz="1400" b="1" dirty="0">
                <a:solidFill>
                  <a:schemeClr val="accent3"/>
                </a:solidFill>
              </a:rPr>
              <a:t>수준</a:t>
            </a:r>
            <a:r>
              <a:rPr lang="en-US" altLang="ko-KR" sz="1400" b="1" dirty="0">
                <a:solidFill>
                  <a:schemeClr val="accent3"/>
                </a:solidFill>
              </a:rPr>
              <a:t>!</a:t>
            </a:r>
            <a:endParaRPr lang="en-US" sz="1400" b="1" dirty="0">
              <a:solidFill>
                <a:schemeClr val="accent3"/>
              </a:solidFill>
            </a:endParaRPr>
          </a:p>
        </p:txBody>
      </p:sp>
      <p:graphicFrame>
        <p:nvGraphicFramePr>
          <p:cNvPr id="14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2205697"/>
              </p:ext>
            </p:extLst>
          </p:nvPr>
        </p:nvGraphicFramePr>
        <p:xfrm>
          <a:off x="1548023" y="4682142"/>
          <a:ext cx="5155226" cy="1555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Oval 14"/>
          <p:cNvSpPr/>
          <p:nvPr/>
        </p:nvSpPr>
        <p:spPr>
          <a:xfrm>
            <a:off x="5472764" y="4813251"/>
            <a:ext cx="890016" cy="64617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ko-KR" altLang="en-US" sz="1200" b="1" dirty="0"/>
              <a:t>평일 대비</a:t>
            </a:r>
            <a:br>
              <a:rPr lang="en-US" sz="1200" b="1" dirty="0"/>
            </a:br>
            <a:r>
              <a:rPr lang="en-US" sz="1200" b="1" dirty="0"/>
              <a:t>63% </a:t>
            </a:r>
            <a:r>
              <a:rPr lang="ko-KR" altLang="en-US" sz="1200" b="1" dirty="0"/>
              <a:t>수준</a:t>
            </a:r>
            <a:endParaRPr lang="en-US" sz="12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6839200" y="1921614"/>
            <a:ext cx="381890" cy="422108"/>
            <a:chOff x="1528470" y="5488155"/>
            <a:chExt cx="591469" cy="653758"/>
          </a:xfrm>
        </p:grpSpPr>
        <p:grpSp>
          <p:nvGrpSpPr>
            <p:cNvPr id="17" name="Group 16"/>
            <p:cNvGrpSpPr/>
            <p:nvPr/>
          </p:nvGrpSpPr>
          <p:grpSpPr>
            <a:xfrm>
              <a:off x="1528470" y="5488155"/>
              <a:ext cx="474737" cy="605118"/>
              <a:chOff x="9002442" y="838247"/>
              <a:chExt cx="474737" cy="605118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9002442" y="1027136"/>
                <a:ext cx="474737" cy="416229"/>
              </a:xfrm>
              <a:prstGeom prst="roundRect">
                <a:avLst>
                  <a:gd name="adj" fmla="val 997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Pie 21"/>
              <p:cNvSpPr/>
              <p:nvPr/>
            </p:nvSpPr>
            <p:spPr>
              <a:xfrm>
                <a:off x="9002442" y="838247"/>
                <a:ext cx="474737" cy="474737"/>
              </a:xfrm>
              <a:prstGeom prst="pi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645202" y="5536795"/>
              <a:ext cx="474737" cy="605118"/>
              <a:chOff x="9002442" y="838247"/>
              <a:chExt cx="474737" cy="605118"/>
            </a:xfrm>
            <a:solidFill>
              <a:schemeClr val="accent2"/>
            </a:solidFill>
          </p:grpSpPr>
          <p:sp>
            <p:nvSpPr>
              <p:cNvPr id="19" name="Rounded Rectangle 18"/>
              <p:cNvSpPr/>
              <p:nvPr/>
            </p:nvSpPr>
            <p:spPr>
              <a:xfrm>
                <a:off x="9002442" y="1027136"/>
                <a:ext cx="474737" cy="416229"/>
              </a:xfrm>
              <a:prstGeom prst="roundRect">
                <a:avLst>
                  <a:gd name="adj" fmla="val 997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ie 19"/>
              <p:cNvSpPr/>
              <p:nvPr/>
            </p:nvSpPr>
            <p:spPr>
              <a:xfrm>
                <a:off x="9002442" y="838247"/>
                <a:ext cx="474737" cy="474737"/>
              </a:xfrm>
              <a:prstGeom prst="pi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7183795" y="2033346"/>
            <a:ext cx="3890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accent3"/>
                </a:solidFill>
              </a:rPr>
              <a:t>이러닝 대비 만족도 </a:t>
            </a:r>
            <a:r>
              <a:rPr lang="en-US" altLang="ko-KR" sz="1400" b="1" dirty="0">
                <a:solidFill>
                  <a:schemeClr val="accent3"/>
                </a:solidFill>
              </a:rPr>
              <a:t>47%, </a:t>
            </a:r>
            <a:r>
              <a:rPr lang="ko-KR" altLang="en-US" sz="1400" b="1" dirty="0">
                <a:solidFill>
                  <a:schemeClr val="accent3"/>
                </a:solidFill>
              </a:rPr>
              <a:t>학습 </a:t>
            </a:r>
            <a:r>
              <a:rPr lang="ko-KR" altLang="en-US" sz="1400" b="1" dirty="0" err="1">
                <a:solidFill>
                  <a:schemeClr val="accent3"/>
                </a:solidFill>
              </a:rPr>
              <a:t>효과성</a:t>
            </a:r>
            <a:r>
              <a:rPr lang="ko-KR" altLang="en-US" sz="1400" b="1" dirty="0">
                <a:solidFill>
                  <a:schemeClr val="accent3"/>
                </a:solidFill>
              </a:rPr>
              <a:t> </a:t>
            </a:r>
            <a:r>
              <a:rPr lang="en-US" altLang="ko-KR" sz="1400" b="1" dirty="0">
                <a:solidFill>
                  <a:schemeClr val="accent3"/>
                </a:solidFill>
              </a:rPr>
              <a:t>52% </a:t>
            </a:r>
            <a:r>
              <a:rPr lang="ko-KR" altLang="en-US" sz="1400" b="1" dirty="0">
                <a:solidFill>
                  <a:schemeClr val="accent3"/>
                </a:solidFill>
              </a:rPr>
              <a:t>높음</a:t>
            </a:r>
            <a:r>
              <a:rPr lang="en-US" altLang="ko-KR" sz="1400" b="1" dirty="0">
                <a:solidFill>
                  <a:schemeClr val="accent3"/>
                </a:solidFill>
              </a:rPr>
              <a:t>!</a:t>
            </a:r>
            <a:endParaRPr lang="en-US" sz="1400" b="1" dirty="0">
              <a:solidFill>
                <a:schemeClr val="accent3"/>
              </a:solidFill>
            </a:endParaRPr>
          </a:p>
        </p:txBody>
      </p:sp>
      <p:graphicFrame>
        <p:nvGraphicFramePr>
          <p:cNvPr id="24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04754"/>
              </p:ext>
            </p:extLst>
          </p:nvPr>
        </p:nvGraphicFramePr>
        <p:xfrm>
          <a:off x="7221090" y="4682143"/>
          <a:ext cx="3627438" cy="1555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차트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828211"/>
              </p:ext>
            </p:extLst>
          </p:nvPr>
        </p:nvGraphicFramePr>
        <p:xfrm>
          <a:off x="7221090" y="2421943"/>
          <a:ext cx="3627438" cy="207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221090" y="2538607"/>
            <a:ext cx="942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학습 내용</a:t>
            </a:r>
            <a:b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만족도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21090" y="4813251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학습</a:t>
            </a:r>
            <a:b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ko-KR" alt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효과성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7612" y="6407750"/>
            <a:ext cx="9918948" cy="2616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354013"/>
            <a:r>
              <a:rPr lang="en-US" sz="1050" dirty="0"/>
              <a:t>1)	</a:t>
            </a:r>
            <a:r>
              <a:rPr lang="ko-KR" altLang="en-US" sz="1050" dirty="0"/>
              <a:t>「월간인사관리」 </a:t>
            </a:r>
            <a:r>
              <a:rPr lang="en-US" altLang="ko-KR" sz="1050" dirty="0"/>
              <a:t>2014</a:t>
            </a:r>
            <a:r>
              <a:rPr lang="ko-KR" altLang="en-US" sz="1050" dirty="0"/>
              <a:t>년 </a:t>
            </a:r>
            <a:r>
              <a:rPr lang="en-US" altLang="ko-KR" sz="1050" dirty="0"/>
              <a:t>10</a:t>
            </a:r>
            <a:r>
              <a:rPr lang="ko-KR" altLang="en-US" sz="1050" dirty="0"/>
              <a:t>월호</a:t>
            </a:r>
            <a:r>
              <a:rPr lang="en-US" altLang="ko-KR" sz="1050" dirty="0"/>
              <a:t>, </a:t>
            </a:r>
            <a:r>
              <a:rPr lang="ko-KR" altLang="en-US" sz="1050" dirty="0"/>
              <a:t>이찬 교수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5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" b="2364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grpSp>
        <p:nvGrpSpPr>
          <p:cNvPr id="63" name="Group 62"/>
          <p:cNvGrpSpPr/>
          <p:nvPr/>
        </p:nvGrpSpPr>
        <p:grpSpPr>
          <a:xfrm>
            <a:off x="0" y="0"/>
            <a:ext cx="12192000" cy="692696"/>
            <a:chOff x="0" y="0"/>
            <a:chExt cx="12192000" cy="692696"/>
          </a:xfrm>
        </p:grpSpPr>
        <p:sp>
          <p:nvSpPr>
            <p:cNvPr id="64" name="Rectangle 63"/>
            <p:cNvSpPr/>
            <p:nvPr userDrawn="1"/>
          </p:nvSpPr>
          <p:spPr>
            <a:xfrm>
              <a:off x="0" y="0"/>
              <a:ext cx="12192000" cy="692696"/>
            </a:xfrm>
            <a:prstGeom prst="rect">
              <a:avLst/>
            </a:prstGeom>
            <a:ln>
              <a:noFill/>
            </a:ln>
            <a:effectLst>
              <a:reflection blurRad="6350" stA="52000" endA="300" endPos="15000" dir="5400000" sy="-100000" algn="bl" rotWithShape="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 userDrawn="1"/>
          </p:nvSpPr>
          <p:spPr>
            <a:xfrm>
              <a:off x="479376" y="323500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 userDrawn="1"/>
          </p:nvSpPr>
          <p:spPr>
            <a:xfrm>
              <a:off x="479376" y="391323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 userDrawn="1"/>
          </p:nvSpPr>
          <p:spPr>
            <a:xfrm>
              <a:off x="479376" y="460059"/>
              <a:ext cx="216024" cy="36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26</a:t>
            </a:fld>
            <a:endParaRPr lang="en-US"/>
          </a:p>
        </p:txBody>
      </p:sp>
      <p:sp>
        <p:nvSpPr>
          <p:cNvPr id="54" name="Title 53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451998"/>
          </a:xfrm>
        </p:spPr>
        <p:txBody>
          <a:bodyPr/>
          <a:lstStyle/>
          <a:p>
            <a:r>
              <a:rPr lang="en-US" altLang="ko-KR" dirty="0"/>
              <a:t>Agenda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0" y="692696"/>
            <a:ext cx="6096000" cy="619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838200" y="1052736"/>
            <a:ext cx="489776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핵심성공요소</a:t>
            </a:r>
            <a:endParaRPr lang="en-US" altLang="ko-KR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운영 제안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dirty="0">
                <a:solidFill>
                  <a:schemeClr val="bg1">
                    <a:lumMod val="50000"/>
                  </a:schemeClr>
                </a:solidFill>
              </a:rPr>
              <a:t>스마트러닝 운영 경험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spcAft>
                <a:spcPts val="3000"/>
              </a:spcAft>
              <a:buAutoNum type="romanUcPeriod"/>
            </a:pPr>
            <a:r>
              <a:rPr lang="ko-KR" altLang="en-US" sz="2400" b="1" dirty="0">
                <a:solidFill>
                  <a:schemeClr val="accent3"/>
                </a:solidFill>
              </a:rPr>
              <a:t>스마트러닝 추진 방안</a:t>
            </a:r>
            <a:endParaRPr lang="en-US" sz="2400" b="1" dirty="0">
              <a:solidFill>
                <a:schemeClr val="accent3"/>
              </a:solidFill>
            </a:endParaRPr>
          </a:p>
        </p:txBody>
      </p:sp>
      <p:sp>
        <p:nvSpPr>
          <p:cNvPr id="12" name="Rectangle 11">
            <a:hlinkClick r:id="rId3" action="ppaction://hlinksldjump"/>
          </p:cNvPr>
          <p:cNvSpPr/>
          <p:nvPr/>
        </p:nvSpPr>
        <p:spPr>
          <a:xfrm>
            <a:off x="838200" y="1772816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hlinkClick r:id="rId4" action="ppaction://hlinksldjump"/>
          </p:cNvPr>
          <p:cNvSpPr/>
          <p:nvPr/>
        </p:nvSpPr>
        <p:spPr>
          <a:xfrm>
            <a:off x="838200" y="2492896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5" action="ppaction://hlinksldjump"/>
          </p:cNvPr>
          <p:cNvSpPr/>
          <p:nvPr/>
        </p:nvSpPr>
        <p:spPr>
          <a:xfrm>
            <a:off x="838200" y="996483"/>
            <a:ext cx="5041776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1944638"/>
            <a:ext cx="22860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15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○○ 스마트러닝 추진</a:t>
            </a:r>
            <a:r>
              <a:rPr lang="en-US" altLang="ko-KR" dirty="0"/>
              <a:t>(</a:t>
            </a:r>
            <a:r>
              <a:rPr lang="ko-KR" altLang="en-US" dirty="0"/>
              <a:t>案</a:t>
            </a:r>
            <a:r>
              <a:rPr lang="en-US" altLang="ko-KR" dirty="0"/>
              <a:t>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646109"/>
              </p:ext>
            </p:extLst>
          </p:nvPr>
        </p:nvGraphicFramePr>
        <p:xfrm>
          <a:off x="1527944" y="1330816"/>
          <a:ext cx="9104560" cy="3322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82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04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en-US" sz="1400" b="0" dirty="0"/>
                        <a:t>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Week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ko-KR" altLang="en-US" sz="1200" b="1" dirty="0"/>
                        <a:t>서비스 범위 협의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ko-KR" altLang="en-US" sz="1200" b="1" dirty="0"/>
                        <a:t>서비스 계약 체결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ko-KR" altLang="en-US" sz="1200" b="1" dirty="0"/>
                        <a:t>서비스 구성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n-US" sz="1200" b="0" dirty="0"/>
                        <a:t>  - CI/BI</a:t>
                      </a:r>
                      <a:r>
                        <a:rPr lang="en-US" sz="1200" b="0" baseline="0" dirty="0"/>
                        <a:t> </a:t>
                      </a:r>
                      <a:r>
                        <a:rPr lang="ko-KR" altLang="en-US" sz="1200" b="0" baseline="0" dirty="0"/>
                        <a:t>적용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n-US" sz="1200" b="0" dirty="0"/>
                        <a:t>  - </a:t>
                      </a:r>
                      <a:r>
                        <a:rPr lang="ko-KR" altLang="en-US" sz="1200" b="0" dirty="0"/>
                        <a:t>과정 카테고리 구성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n-US" sz="1200" b="0" dirty="0"/>
                        <a:t>  - </a:t>
                      </a:r>
                      <a:r>
                        <a:rPr lang="ko-KR" altLang="en-US" sz="1200" b="0" dirty="0"/>
                        <a:t>직무</a:t>
                      </a:r>
                      <a:r>
                        <a:rPr lang="en-US" altLang="ko-KR" sz="1200" b="0" dirty="0"/>
                        <a:t>·</a:t>
                      </a:r>
                      <a:r>
                        <a:rPr lang="ko-KR" altLang="en-US" sz="1200" b="0" dirty="0"/>
                        <a:t>직급 과정 </a:t>
                      </a:r>
                      <a:r>
                        <a:rPr lang="ko-KR" altLang="en-US" sz="1200" b="0" dirty="0" err="1"/>
                        <a:t>매핑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n-US" sz="1200" b="0" dirty="0"/>
                        <a:t>  - </a:t>
                      </a:r>
                      <a:r>
                        <a:rPr lang="en-US" altLang="ko-KR" sz="1200" b="0" dirty="0"/>
                        <a:t>LMS </a:t>
                      </a:r>
                      <a:r>
                        <a:rPr lang="ko-KR" altLang="en-US" sz="1200" b="0" dirty="0"/>
                        <a:t>인터페이스 개발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ko-KR" altLang="en-US" sz="1200" b="1" dirty="0"/>
                        <a:t>서비스 개시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n-US" sz="1200" b="0" dirty="0"/>
                        <a:t>  -</a:t>
                      </a:r>
                      <a:r>
                        <a:rPr lang="en-US" sz="1200" b="0" baseline="0" dirty="0"/>
                        <a:t> </a:t>
                      </a:r>
                      <a:r>
                        <a:rPr lang="ko-KR" altLang="en-US" sz="1200" b="0" baseline="0" dirty="0"/>
                        <a:t>학습자 안내 실시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n-US" sz="1200" b="0" dirty="0"/>
                        <a:t>  - </a:t>
                      </a:r>
                      <a:r>
                        <a:rPr lang="ko-KR" altLang="en-US" sz="1200" b="0" dirty="0"/>
                        <a:t>학습 운영 및 독려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ko-KR" altLang="en-US" sz="1200" b="1" dirty="0"/>
                        <a:t>서비스 결과 보고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413598" y="1690856"/>
            <a:ext cx="792088" cy="144016"/>
            <a:chOff x="3413598" y="2060848"/>
            <a:chExt cx="792088" cy="144016"/>
          </a:xfrm>
        </p:grpSpPr>
        <p:sp>
          <p:nvSpPr>
            <p:cNvPr id="6" name="Oval 5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/>
          <p:cNvSpPr/>
          <p:nvPr/>
        </p:nvSpPr>
        <p:spPr>
          <a:xfrm>
            <a:off x="4295800" y="1974513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511824" y="1974513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727848" y="2248814"/>
            <a:ext cx="792088" cy="144016"/>
            <a:chOff x="3413598" y="2060848"/>
            <a:chExt cx="792088" cy="144016"/>
          </a:xfrm>
        </p:grpSpPr>
        <p:sp>
          <p:nvSpPr>
            <p:cNvPr id="17" name="Oval 16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1"/>
          <p:cNvSpPr/>
          <p:nvPr/>
        </p:nvSpPr>
        <p:spPr>
          <a:xfrm>
            <a:off x="5591944" y="224881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807968" y="224881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23992" y="224881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240016" y="224881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456040" y="224881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672064" y="2248814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727848" y="2518740"/>
            <a:ext cx="792088" cy="144016"/>
            <a:chOff x="3413598" y="2060848"/>
            <a:chExt cx="792088" cy="144016"/>
          </a:xfrm>
        </p:grpSpPr>
        <p:sp>
          <p:nvSpPr>
            <p:cNvPr id="29" name="Oval 28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591944" y="2802503"/>
            <a:ext cx="792088" cy="144016"/>
            <a:chOff x="3413598" y="2060848"/>
            <a:chExt cx="792088" cy="144016"/>
          </a:xfrm>
        </p:grpSpPr>
        <p:sp>
          <p:nvSpPr>
            <p:cNvPr id="34" name="Oval 33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591944" y="3077114"/>
            <a:ext cx="792088" cy="144016"/>
            <a:chOff x="3413598" y="2060848"/>
            <a:chExt cx="792088" cy="144016"/>
          </a:xfrm>
        </p:grpSpPr>
        <p:sp>
          <p:nvSpPr>
            <p:cNvPr id="39" name="Oval 38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23992" y="3347139"/>
            <a:ext cx="792088" cy="144016"/>
            <a:chOff x="3413598" y="2060848"/>
            <a:chExt cx="792088" cy="144016"/>
          </a:xfrm>
        </p:grpSpPr>
        <p:sp>
          <p:nvSpPr>
            <p:cNvPr id="44" name="Oval 43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176120" y="3886892"/>
            <a:ext cx="792088" cy="144016"/>
            <a:chOff x="3413598" y="2060848"/>
            <a:chExt cx="792088" cy="144016"/>
          </a:xfrm>
        </p:grpSpPr>
        <p:sp>
          <p:nvSpPr>
            <p:cNvPr id="54" name="Oval 53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176120" y="4166287"/>
            <a:ext cx="792088" cy="144016"/>
            <a:chOff x="3413598" y="2060848"/>
            <a:chExt cx="792088" cy="144016"/>
          </a:xfrm>
        </p:grpSpPr>
        <p:sp>
          <p:nvSpPr>
            <p:cNvPr id="59" name="Oval 58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040216" y="4166287"/>
            <a:ext cx="792088" cy="144016"/>
            <a:chOff x="3413598" y="2060848"/>
            <a:chExt cx="792088" cy="144016"/>
          </a:xfrm>
        </p:grpSpPr>
        <p:sp>
          <p:nvSpPr>
            <p:cNvPr id="64" name="Oval 63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904312" y="4166287"/>
            <a:ext cx="792088" cy="144016"/>
            <a:chOff x="3413598" y="2060848"/>
            <a:chExt cx="792088" cy="144016"/>
          </a:xfrm>
        </p:grpSpPr>
        <p:sp>
          <p:nvSpPr>
            <p:cNvPr id="69" name="Oval 68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9768408" y="4166287"/>
            <a:ext cx="792088" cy="144016"/>
            <a:chOff x="3413598" y="2060848"/>
            <a:chExt cx="792088" cy="144016"/>
          </a:xfrm>
        </p:grpSpPr>
        <p:sp>
          <p:nvSpPr>
            <p:cNvPr id="74" name="Oval 73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Oval 78"/>
          <p:cNvSpPr/>
          <p:nvPr/>
        </p:nvSpPr>
        <p:spPr>
          <a:xfrm>
            <a:off x="10416480" y="4445266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1487488" y="4869160"/>
            <a:ext cx="453650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본 서비스는 모든 </a:t>
            </a:r>
            <a:r>
              <a:rPr lang="en-US" altLang="ko-KR" sz="1000" dirty="0"/>
              <a:t>Android</a:t>
            </a:r>
            <a:r>
              <a:rPr lang="ko-KR" altLang="en-US" sz="1000" dirty="0"/>
              <a:t>와</a:t>
            </a:r>
            <a:r>
              <a:rPr lang="en-US" altLang="ko-KR" sz="1000" dirty="0"/>
              <a:t> iOS</a:t>
            </a:r>
            <a:r>
              <a:rPr lang="ko-KR" altLang="en-US" sz="1000" dirty="0"/>
              <a:t> 기기에서 사용 가능합니다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고객사 고유 디자인을 적용한 고객사 전용 </a:t>
            </a:r>
            <a:r>
              <a:rPr lang="ko-KR" altLang="en-US" sz="1000" dirty="0" err="1"/>
              <a:t>앱과</a:t>
            </a:r>
            <a:r>
              <a:rPr lang="ko-KR" altLang="en-US" sz="1000" dirty="0"/>
              <a:t> 웹 사이트를 구축합니다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교육 진행 현황을 실시간으로 파악할 수 있는 관리자 모듈을 제공합니다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고객사별 전담 운영자를 배치</a:t>
            </a:r>
            <a:r>
              <a:rPr lang="en-US" altLang="ko-KR" sz="1000" dirty="0"/>
              <a:t>, </a:t>
            </a:r>
            <a:r>
              <a:rPr lang="ko-KR" altLang="en-US" sz="1000" dirty="0"/>
              <a:t>임직원의 학습 문의에 신속하게 응대합니다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학습이력 데이터를 요약한 운영리포트를 웹을 통해서 제공합니다</a:t>
            </a:r>
            <a:r>
              <a:rPr lang="en-US" altLang="ko-KR" sz="1000" dirty="0"/>
              <a:t>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073536" y="4869160"/>
            <a:ext cx="4536504" cy="977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학습 활성화를 위한 다양한 이벤트를 실시합니다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법정 의무교육</a:t>
            </a:r>
            <a:r>
              <a:rPr lang="en-US" altLang="ko-KR" sz="1000" dirty="0"/>
              <a:t>(</a:t>
            </a:r>
            <a:r>
              <a:rPr lang="ko-KR" altLang="en-US" sz="1000" dirty="0"/>
              <a:t>성희롱 예방</a:t>
            </a:r>
            <a:r>
              <a:rPr lang="en-US" altLang="ko-KR" sz="1000" dirty="0"/>
              <a:t>, </a:t>
            </a:r>
            <a:r>
              <a:rPr lang="ko-KR" altLang="en-US" sz="1000" dirty="0"/>
              <a:t>정보보안</a:t>
            </a:r>
            <a:r>
              <a:rPr lang="en-US" altLang="ko-KR" sz="1000" dirty="0"/>
              <a:t>/</a:t>
            </a:r>
            <a:r>
              <a:rPr lang="ko-KR" altLang="en-US" sz="1000" dirty="0"/>
              <a:t>정보보호 교육</a:t>
            </a:r>
            <a:r>
              <a:rPr lang="en-US" altLang="ko-KR" sz="1000" dirty="0"/>
              <a:t>)</a:t>
            </a:r>
            <a:r>
              <a:rPr lang="ko-KR" altLang="en-US" sz="1000" dirty="0"/>
              <a:t>을 운영할 수 있습니다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모든 임직원이 경영</a:t>
            </a:r>
            <a:r>
              <a:rPr lang="en-US" altLang="ko-KR" sz="1000" dirty="0"/>
              <a:t>/</a:t>
            </a:r>
            <a:r>
              <a:rPr lang="ko-KR" altLang="en-US" sz="1000" dirty="0"/>
              <a:t>직무</a:t>
            </a:r>
            <a:r>
              <a:rPr lang="en-US" altLang="ko-KR" sz="1000" dirty="0"/>
              <a:t>/</a:t>
            </a:r>
            <a:r>
              <a:rPr lang="ko-KR" altLang="en-US" sz="1000" dirty="0"/>
              <a:t>자기계발</a:t>
            </a:r>
            <a:r>
              <a:rPr lang="en-US" altLang="ko-KR" sz="1000" dirty="0"/>
              <a:t>/</a:t>
            </a:r>
            <a:r>
              <a:rPr lang="ko-KR" altLang="en-US" sz="1000" dirty="0"/>
              <a:t>인문교양</a:t>
            </a:r>
            <a:r>
              <a:rPr lang="en-US" altLang="ko-KR" sz="1000" dirty="0"/>
              <a:t>/</a:t>
            </a:r>
            <a:r>
              <a:rPr lang="ko-KR" altLang="en-US" sz="1000" dirty="0"/>
              <a:t>베스트셀러</a:t>
            </a:r>
            <a:r>
              <a:rPr lang="en-US" altLang="ko-KR" sz="1000" dirty="0"/>
              <a:t>/</a:t>
            </a:r>
            <a:r>
              <a:rPr lang="ko-KR" altLang="en-US" sz="1000" dirty="0"/>
              <a:t>생활취미</a:t>
            </a:r>
            <a:r>
              <a:rPr lang="en-US" altLang="ko-KR" sz="1000" dirty="0"/>
              <a:t>/</a:t>
            </a:r>
            <a:r>
              <a:rPr lang="ko-KR" altLang="en-US" sz="1000" dirty="0"/>
              <a:t>어학 분야 </a:t>
            </a:r>
            <a:r>
              <a:rPr lang="en-US" altLang="ko-KR" sz="1000" dirty="0"/>
              <a:t>23,000</a:t>
            </a:r>
            <a:r>
              <a:rPr lang="ko-KR" altLang="en-US" sz="1000" dirty="0"/>
              <a:t>여 개 </a:t>
            </a:r>
            <a:r>
              <a:rPr lang="ko-KR" altLang="en-US" sz="1000" dirty="0" err="1"/>
              <a:t>컨텐츠</a:t>
            </a:r>
            <a:r>
              <a:rPr lang="ko-KR" altLang="en-US" sz="1000" dirty="0"/>
              <a:t> 무제한 반복 학습이 가능합니다</a:t>
            </a:r>
            <a:r>
              <a:rPr lang="en-US" altLang="ko-KR" sz="1000" dirty="0"/>
              <a:t>.</a:t>
            </a:r>
          </a:p>
          <a:p>
            <a:pPr marL="90488" indent="-90488">
              <a:spcAft>
                <a:spcPts val="3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ko-KR" altLang="en-US" sz="1000" dirty="0"/>
              <a:t>신규과정이 추가될 때마다 교육담당자 협의 하에 업데이트 합니다</a:t>
            </a:r>
            <a:r>
              <a:rPr lang="en-US" altLang="ko-KR" sz="1000" dirty="0"/>
              <a:t>.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7185547" y="3626170"/>
            <a:ext cx="792088" cy="144016"/>
            <a:chOff x="3413598" y="2060848"/>
            <a:chExt cx="792088" cy="144016"/>
          </a:xfrm>
        </p:grpSpPr>
        <p:sp>
          <p:nvSpPr>
            <p:cNvPr id="84" name="Oval 83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Oval 87"/>
          <p:cNvSpPr/>
          <p:nvPr/>
        </p:nvSpPr>
        <p:spPr>
          <a:xfrm>
            <a:off x="8049643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8265667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481691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8697715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8913739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9129763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4" name="Group 93"/>
          <p:cNvGrpSpPr/>
          <p:nvPr/>
        </p:nvGrpSpPr>
        <p:grpSpPr>
          <a:xfrm>
            <a:off x="9345787" y="3626170"/>
            <a:ext cx="792088" cy="144016"/>
            <a:chOff x="3413598" y="2060848"/>
            <a:chExt cx="792088" cy="144016"/>
          </a:xfrm>
        </p:grpSpPr>
        <p:sp>
          <p:nvSpPr>
            <p:cNvPr id="95" name="Oval 94"/>
            <p:cNvSpPr/>
            <p:nvPr/>
          </p:nvSpPr>
          <p:spPr>
            <a:xfrm>
              <a:off x="3413598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3629622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3845646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>
              <a:off x="4061670" y="2060848"/>
              <a:ext cx="144016" cy="14401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Oval 98"/>
          <p:cNvSpPr/>
          <p:nvPr/>
        </p:nvSpPr>
        <p:spPr>
          <a:xfrm>
            <a:off x="10209883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10425907" y="3626170"/>
            <a:ext cx="144016" cy="14401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8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59496" y="2348880"/>
            <a:ext cx="9144000" cy="165576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감사합니다</a:t>
            </a:r>
            <a:r>
              <a:rPr lang="en-US" altLang="ko-KR" sz="1800" dirty="0">
                <a:solidFill>
                  <a:srgbClr val="0070C0"/>
                </a:solidFill>
              </a:rPr>
              <a:t>.  </a:t>
            </a:r>
            <a:r>
              <a:rPr lang="ko-KR" altLang="en-US" sz="1800" dirty="0" err="1">
                <a:solidFill>
                  <a:srgbClr val="0070C0"/>
                </a:solidFill>
              </a:rPr>
              <a:t>궁굼하신</a:t>
            </a:r>
            <a:r>
              <a:rPr lang="ko-KR" altLang="en-US" sz="1800" dirty="0">
                <a:solidFill>
                  <a:srgbClr val="0070C0"/>
                </a:solidFill>
              </a:rPr>
              <a:t> 것은  전화나 </a:t>
            </a:r>
            <a:r>
              <a:rPr lang="ko-KR" altLang="en-US" sz="1800" dirty="0" err="1">
                <a:solidFill>
                  <a:srgbClr val="0070C0"/>
                </a:solidFill>
              </a:rPr>
              <a:t>이메일로</a:t>
            </a:r>
            <a:r>
              <a:rPr lang="ko-KR" altLang="en-US" sz="1800" dirty="0">
                <a:solidFill>
                  <a:srgbClr val="0070C0"/>
                </a:solidFill>
              </a:rPr>
              <a:t> </a:t>
            </a:r>
            <a:r>
              <a:rPr lang="ko-KR" altLang="en-US" sz="1800" dirty="0" err="1">
                <a:solidFill>
                  <a:srgbClr val="0070C0"/>
                </a:solidFill>
              </a:rPr>
              <a:t>문의주시기</a:t>
            </a:r>
            <a:r>
              <a:rPr lang="ko-KR" altLang="en-US" sz="1800" dirty="0">
                <a:solidFill>
                  <a:srgbClr val="0070C0"/>
                </a:solidFill>
              </a:rPr>
              <a:t> 바랍니다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  <a:p>
            <a:r>
              <a:rPr lang="ko-KR" altLang="en-US" sz="1800" dirty="0" err="1"/>
              <a:t>김진광</a:t>
            </a:r>
            <a:r>
              <a:rPr lang="ko-KR" altLang="en-US" sz="1800" dirty="0"/>
              <a:t> 팀장  </a:t>
            </a:r>
            <a:r>
              <a:rPr lang="en-US" altLang="ko-KR" sz="1800" dirty="0"/>
              <a:t>T. 070-8670-8434 E. k20406@hdi.or.kr</a:t>
            </a:r>
            <a:endParaRPr lang="en-US" altLang="ko-KR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8371B-FBC8-480C-A9C5-C52E1CDDB9D0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1556792"/>
            <a:ext cx="22860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70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bob">
      <a:dk1>
        <a:sysClr val="windowText" lastClr="000000"/>
      </a:dk1>
      <a:lt1>
        <a:sysClr val="window" lastClr="FFFFFF"/>
      </a:lt1>
      <a:dk2>
        <a:srgbClr val="8496B0"/>
      </a:dk2>
      <a:lt2>
        <a:srgbClr val="E7E6E6"/>
      </a:lt2>
      <a:accent1>
        <a:srgbClr val="308ACB"/>
      </a:accent1>
      <a:accent2>
        <a:srgbClr val="EA562A"/>
      </a:accent2>
      <a:accent3>
        <a:srgbClr val="D9225E"/>
      </a:accent3>
      <a:accent4>
        <a:srgbClr val="FFC000"/>
      </a:accent4>
      <a:accent5>
        <a:srgbClr val="3A4EA0"/>
      </a:accent5>
      <a:accent6>
        <a:srgbClr val="15908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2347</Words>
  <Application>Microsoft Office PowerPoint</Application>
  <PresentationFormat>와이드스크린</PresentationFormat>
  <Paragraphs>645</Paragraphs>
  <Slides>29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4" baseType="lpstr">
      <vt:lpstr>맑은 고딕</vt:lpstr>
      <vt:lpstr>Arial</vt:lpstr>
      <vt:lpstr>Calibri</vt:lpstr>
      <vt:lpstr>Wingdings</vt:lpstr>
      <vt:lpstr>Office Theme</vt:lpstr>
      <vt:lpstr>Human Campus Proposal</vt:lpstr>
      <vt:lpstr>PowerPoint 프레젠테이션</vt:lpstr>
      <vt:lpstr>Agenda</vt:lpstr>
      <vt:lpstr>스마트러닝 도입 목적</vt:lpstr>
      <vt:lpstr>스마트러닝 발전·확산 방향</vt:lpstr>
      <vt:lpstr>스마트러닝 핵심성공요소 </vt:lpstr>
      <vt:lpstr>[참고] 스마트러닝과 이러닝 차이</vt:lpstr>
      <vt:lpstr>Agenda</vt:lpstr>
      <vt:lpstr>인간개발연구원 스마트러닝 제안</vt:lpstr>
      <vt:lpstr>휴먼캠퍼스 제안 컨텐츠</vt:lpstr>
      <vt:lpstr>제안 컨텐츠 – 직무과정</vt:lpstr>
      <vt:lpstr>제안 컨텐츠 – 흥미 유발 컨텐츠 </vt:lpstr>
      <vt:lpstr>제안 컨텐츠 – 인문이야기</vt:lpstr>
      <vt:lpstr>제안 어플리케이션</vt:lpstr>
      <vt:lpstr>제안 어플리케이션 – 학습자 홈과 신규·인기과정 안내 (1/5)</vt:lpstr>
      <vt:lpstr>제안 어플리케이션 – 과정 추천과 과정 탐색·검색 (2/5)</vt:lpstr>
      <vt:lpstr>제안 어플리케이션 – 나의 학습과 메모·책갈피 (3/5)</vt:lpstr>
      <vt:lpstr>제안 어플리케이션 – 자기계발계획과 개인 학습이력·통계 (4/5)</vt:lpstr>
      <vt:lpstr>제안 어플리케이션 – 홈 위젯과 학습자 커뮤니케이션 (5/5)</vt:lpstr>
      <vt:lpstr>제안 어플리케이션 – 앱과 웹간 동일한 학습자 경험</vt:lpstr>
      <vt:lpstr>제안 서비스 플랫폼 (관리자 기능)</vt:lpstr>
      <vt:lpstr>제안 학습 환경설정 서비스</vt:lpstr>
      <vt:lpstr>Agenda</vt:lpstr>
      <vt:lpstr>스마트러닝 주요 고객사 (1/2)</vt:lpstr>
      <vt:lpstr>스마트러닝 주요 고객사 (2/2)</vt:lpstr>
      <vt:lpstr>스마트러닝 도입 효과</vt:lpstr>
      <vt:lpstr>Agenda</vt:lpstr>
      <vt:lpstr>○○ 스마트러닝 추진(案)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Campus Proposal</dc:title>
  <dc:creator>Jay Chon</dc:creator>
  <cp:lastModifiedBy>장소영</cp:lastModifiedBy>
  <cp:revision>275</cp:revision>
  <dcterms:created xsi:type="dcterms:W3CDTF">2014-12-23T07:01:59Z</dcterms:created>
  <dcterms:modified xsi:type="dcterms:W3CDTF">2017-01-17T05:35:15Z</dcterms:modified>
</cp:coreProperties>
</file>